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0C57AA05-A7EF-4CF1-90F2-0BEFBC9D2B77}">
  <a:tblStyle styleId="{0C57AA05-A7EF-4CF1-90F2-0BEFBC9D2B7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1.xml"/><Relationship Id="rId19" Type="http://schemas.openxmlformats.org/officeDocument/2006/relationships/slide" Target="slides/slide13.xml"/><Relationship Id="rId6" Type="http://schemas.openxmlformats.org/officeDocument/2006/relationships/notesMaster" Target="notesMasters/notesMaster1.xml"/><Relationship Id="rId18" Type="http://schemas.openxmlformats.org/officeDocument/2006/relationships/slide" Target="slides/slide12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9bc44b5a1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9bc44b5a1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262626"/>
                </a:solidFill>
              </a:rPr>
              <a:t>Natalie</a:t>
            </a:r>
            <a:endParaRPr>
              <a:solidFill>
                <a:srgbClr val="262626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262626"/>
                </a:solidFill>
              </a:rPr>
              <a:t>• Provide an overview of your plan: include a synopsis of your problem/opportunity, consider including a truncated SWOT analysis.</a:t>
            </a:r>
            <a:br>
              <a:rPr lang="en">
                <a:solidFill>
                  <a:srgbClr val="262626"/>
                </a:solidFill>
              </a:rPr>
            </a:br>
            <a:r>
              <a:rPr lang="en">
                <a:solidFill>
                  <a:srgbClr val="262626"/>
                </a:solidFill>
              </a:rPr>
              <a:t>• Spend time focusing on what you set out to do in your plan.</a:t>
            </a:r>
            <a:endParaRPr>
              <a:solidFill>
                <a:srgbClr val="262626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262626"/>
                </a:solidFill>
              </a:rPr>
              <a:t>• What is your objective?</a:t>
            </a:r>
            <a:endParaRPr>
              <a:solidFill>
                <a:srgbClr val="262626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262626"/>
                </a:solidFill>
              </a:rPr>
              <a:t>• What are your key strategies and tactics?</a:t>
            </a:r>
            <a:br>
              <a:rPr lang="en">
                <a:solidFill>
                  <a:srgbClr val="262626"/>
                </a:solidFill>
              </a:rPr>
            </a:br>
            <a:r>
              <a:rPr lang="en">
                <a:solidFill>
                  <a:srgbClr val="262626"/>
                </a:solidFill>
              </a:rPr>
              <a:t>• SHOW your work — screenshots, templates, etc.</a:t>
            </a:r>
            <a:br>
              <a:rPr lang="en">
                <a:solidFill>
                  <a:srgbClr val="262626"/>
                </a:solidFill>
              </a:rPr>
            </a:br>
            <a:r>
              <a:rPr lang="en">
                <a:solidFill>
                  <a:srgbClr val="262626"/>
                </a:solidFill>
              </a:rPr>
              <a:t>• What’s next? What do you recommend the client do in the near - to - mid-term to capitalize on your work?</a:t>
            </a:r>
            <a:br>
              <a:rPr lang="en">
                <a:solidFill>
                  <a:srgbClr val="262626"/>
                </a:solidFill>
              </a:rPr>
            </a:br>
            <a:r>
              <a:rPr lang="en">
                <a:solidFill>
                  <a:srgbClr val="262626"/>
                </a:solidFill>
              </a:rPr>
              <a:t>• Any “big ideas” you want to highlight? Are there things that you wish you had time or budget for that your client should consider going forward?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29bc44b5a1c_0_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29bc44b5a1c_0_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Natalie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29f7f679464_8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29f7f679464_8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29bc44b5b9c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29bc44b5b9c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Natalie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9bc44b5b9c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29bc44b5b9c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Natalie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29bc44b5b9c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29bc44b5b9c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Meah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29d62e8d35f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29d62e8d35f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Taylor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29d7606610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29d7606610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Ayden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Post every other Monday starting January 8th. Every other Monday would </a:t>
            </a:r>
            <a:r>
              <a:rPr lang="en"/>
              <a:t>just</a:t>
            </a:r>
            <a:r>
              <a:rPr lang="en"/>
              <a:t> be the </a:t>
            </a:r>
            <a:r>
              <a:rPr lang="en"/>
              <a:t>schedule</a:t>
            </a:r>
            <a:r>
              <a:rPr lang="en"/>
              <a:t> for the Emily in Raleigh content, but we </a:t>
            </a:r>
            <a:r>
              <a:rPr lang="en"/>
              <a:t>recommend</a:t>
            </a:r>
            <a:r>
              <a:rPr lang="en"/>
              <a:t> Emily use this calendar for other content as well. The Martin Marietta center for performing arts previously known as DEPAC Duke Energy Performing Arts Center. 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29d62e8d35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29d62e8d35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rgbClr val="C29B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Taylor</a:t>
            </a:r>
            <a:endParaRPr b="1" sz="1700">
              <a:solidFill>
                <a:srgbClr val="C29B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365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29B40"/>
              </a:buClr>
              <a:buSzPts val="1700"/>
              <a:buFont typeface="Times New Roman"/>
              <a:buChar char="●"/>
            </a:pPr>
            <a:r>
              <a:rPr b="1" lang="en" sz="1700">
                <a:solidFill>
                  <a:srgbClr val="C29B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(Survey proves it is not as well known by these publics)</a:t>
            </a:r>
            <a:endParaRPr b="1" sz="3030">
              <a:solidFill>
                <a:srgbClr val="C29B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29bc44b5b9c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29bc44b5b9c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Ayden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29bc44b5b9c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29bc44b5b9c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Hailey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29f397e3fe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29f397e3fe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Hailey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29f397e3fe5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29f397e3fe5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Hailey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Partnerships → including walk-run-bike races 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29f7f679464_2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29f7f679464_2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262626"/>
                </a:solidFill>
              </a:rPr>
              <a:t>Natalie</a:t>
            </a:r>
            <a:endParaRPr>
              <a:solidFill>
                <a:srgbClr val="262626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262626"/>
                </a:solidFill>
              </a:rPr>
              <a:t>• Provide an overview of your plan: include a synopsis of your problem/opportunity, consider including a truncated SWOT analysis.</a:t>
            </a:r>
            <a:br>
              <a:rPr lang="en">
                <a:solidFill>
                  <a:srgbClr val="262626"/>
                </a:solidFill>
              </a:rPr>
            </a:br>
            <a:r>
              <a:rPr lang="en">
                <a:solidFill>
                  <a:srgbClr val="262626"/>
                </a:solidFill>
              </a:rPr>
              <a:t>• Spend time focusing on what you set out to do in your plan.</a:t>
            </a:r>
            <a:endParaRPr>
              <a:solidFill>
                <a:srgbClr val="262626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262626"/>
                </a:solidFill>
              </a:rPr>
              <a:t>• What is your objective?</a:t>
            </a:r>
            <a:endParaRPr>
              <a:solidFill>
                <a:srgbClr val="262626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262626"/>
                </a:solidFill>
              </a:rPr>
              <a:t>• What are your key strategies and tactics?</a:t>
            </a:r>
            <a:br>
              <a:rPr lang="en">
                <a:solidFill>
                  <a:srgbClr val="262626"/>
                </a:solidFill>
              </a:rPr>
            </a:br>
            <a:r>
              <a:rPr lang="en">
                <a:solidFill>
                  <a:srgbClr val="262626"/>
                </a:solidFill>
              </a:rPr>
              <a:t>• SHOW your work — screenshots, templates, etc.</a:t>
            </a:r>
            <a:br>
              <a:rPr lang="en">
                <a:solidFill>
                  <a:srgbClr val="262626"/>
                </a:solidFill>
              </a:rPr>
            </a:br>
            <a:r>
              <a:rPr lang="en">
                <a:solidFill>
                  <a:srgbClr val="262626"/>
                </a:solidFill>
              </a:rPr>
              <a:t>• What’s next? What do you recommend the client do in the near - to - mid-term to capitalize on your work?</a:t>
            </a:r>
            <a:br>
              <a:rPr lang="en">
                <a:solidFill>
                  <a:srgbClr val="262626"/>
                </a:solidFill>
              </a:rPr>
            </a:br>
            <a:r>
              <a:rPr lang="en">
                <a:solidFill>
                  <a:srgbClr val="262626"/>
                </a:solidFill>
              </a:rPr>
              <a:t>• Any “big ideas” you want to highlight? Are there things that you wish you had time or budget for that your client should consider going forward?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5.jpg"/><Relationship Id="rId4" Type="http://schemas.openxmlformats.org/officeDocument/2006/relationships/image" Target="../media/image4.jpg"/><Relationship Id="rId5" Type="http://schemas.openxmlformats.org/officeDocument/2006/relationships/image" Target="../media/image19.jpg"/><Relationship Id="rId6" Type="http://schemas.openxmlformats.org/officeDocument/2006/relationships/image" Target="../media/image10.jpg"/><Relationship Id="rId7" Type="http://schemas.openxmlformats.org/officeDocument/2006/relationships/image" Target="../media/image17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Relationship Id="rId4" Type="http://schemas.openxmlformats.org/officeDocument/2006/relationships/image" Target="../media/image13.png"/><Relationship Id="rId10" Type="http://schemas.openxmlformats.org/officeDocument/2006/relationships/image" Target="../media/image16.png"/><Relationship Id="rId9" Type="http://schemas.openxmlformats.org/officeDocument/2006/relationships/image" Target="../media/image5.png"/><Relationship Id="rId5" Type="http://schemas.openxmlformats.org/officeDocument/2006/relationships/image" Target="../media/image3.png"/><Relationship Id="rId6" Type="http://schemas.openxmlformats.org/officeDocument/2006/relationships/image" Target="../media/image9.png"/><Relationship Id="rId7" Type="http://schemas.openxmlformats.org/officeDocument/2006/relationships/image" Target="../media/image12.png"/><Relationship Id="rId8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8.jpg"/><Relationship Id="rId4" Type="http://schemas.openxmlformats.org/officeDocument/2006/relationships/image" Target="../media/image11.jpg"/><Relationship Id="rId5" Type="http://schemas.openxmlformats.org/officeDocument/2006/relationships/image" Target="../media/image14.jpg"/><Relationship Id="rId6" Type="http://schemas.openxmlformats.org/officeDocument/2006/relationships/image" Target="../media/image6.jpg"/><Relationship Id="rId7" Type="http://schemas.openxmlformats.org/officeDocument/2006/relationships/image" Target="../media/image8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2349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213499" y="275225"/>
            <a:ext cx="8717002" cy="4621101"/>
            <a:chOff x="270450" y="268225"/>
            <a:chExt cx="8454900" cy="3281100"/>
          </a:xfrm>
        </p:grpSpPr>
        <p:sp>
          <p:nvSpPr>
            <p:cNvPr id="55" name="Google Shape;55;p13"/>
            <p:cNvSpPr/>
            <p:nvPr/>
          </p:nvSpPr>
          <p:spPr>
            <a:xfrm>
              <a:off x="270450" y="268225"/>
              <a:ext cx="8454900" cy="3281100"/>
            </a:xfrm>
            <a:prstGeom prst="rect">
              <a:avLst/>
            </a:prstGeom>
            <a:noFill/>
            <a:ln cap="flat" cmpd="sng" w="76200">
              <a:solidFill>
                <a:srgbClr val="9898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13"/>
            <p:cNvSpPr/>
            <p:nvPr/>
          </p:nvSpPr>
          <p:spPr>
            <a:xfrm>
              <a:off x="424800" y="393655"/>
              <a:ext cx="8146200" cy="2977500"/>
            </a:xfrm>
            <a:prstGeom prst="rect">
              <a:avLst/>
            </a:prstGeom>
            <a:noFill/>
            <a:ln cap="flat" cmpd="sng" w="38100">
              <a:solidFill>
                <a:srgbClr val="C29B4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7" name="Google Shape;57;p13"/>
          <p:cNvSpPr txBox="1"/>
          <p:nvPr/>
        </p:nvSpPr>
        <p:spPr>
          <a:xfrm>
            <a:off x="2030050" y="3618900"/>
            <a:ext cx="4971600" cy="5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30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Client: Emily Aldrich Barbour</a:t>
            </a:r>
            <a:endParaRPr i="1" sz="30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58" name="Google Shape;58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0575" y="1496975"/>
            <a:ext cx="7862850" cy="1445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 txBox="1"/>
          <p:nvPr>
            <p:ph idx="1" type="body"/>
          </p:nvPr>
        </p:nvSpPr>
        <p:spPr>
          <a:xfrm>
            <a:off x="311700" y="351200"/>
            <a:ext cx="8520600" cy="555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5000">
                <a:solidFill>
                  <a:srgbClr val="C29B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MEET THE TEAM</a:t>
            </a:r>
            <a:endParaRPr b="1" sz="5000">
              <a:solidFill>
                <a:srgbClr val="C29B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64" name="Google Shape;64;p14"/>
          <p:cNvPicPr preferRelativeResize="0"/>
          <p:nvPr/>
        </p:nvPicPr>
        <p:blipFill rotWithShape="1">
          <a:blip r:embed="rId3">
            <a:alphaModFix/>
          </a:blip>
          <a:srcRect b="41557" l="20403" r="21484" t="19535"/>
          <a:stretch/>
        </p:blipFill>
        <p:spPr>
          <a:xfrm>
            <a:off x="461975" y="1606241"/>
            <a:ext cx="1603800" cy="1603800"/>
          </a:xfrm>
          <a:prstGeom prst="ellipse">
            <a:avLst/>
          </a:prstGeom>
          <a:noFill/>
          <a:ln>
            <a:noFill/>
          </a:ln>
          <a:effectLst>
            <a:outerShdw blurRad="71438" rotWithShape="0" algn="bl" dir="3480000" dist="57150">
              <a:schemeClr val="dk1">
                <a:alpha val="13000"/>
              </a:schemeClr>
            </a:outerShdw>
          </a:effectLst>
        </p:spPr>
      </p:pic>
      <p:pic>
        <p:nvPicPr>
          <p:cNvPr id="65" name="Google Shape;65;p14"/>
          <p:cNvPicPr preferRelativeResize="0"/>
          <p:nvPr/>
        </p:nvPicPr>
        <p:blipFill rotWithShape="1">
          <a:blip r:embed="rId4">
            <a:alphaModFix/>
          </a:blip>
          <a:srcRect b="30303" l="21242" r="15741" t="27695"/>
          <a:stretch/>
        </p:blipFill>
        <p:spPr>
          <a:xfrm>
            <a:off x="7078244" y="1606241"/>
            <a:ext cx="1603800" cy="1603800"/>
          </a:xfrm>
          <a:prstGeom prst="ellipse">
            <a:avLst/>
          </a:prstGeom>
          <a:noFill/>
          <a:ln>
            <a:noFill/>
          </a:ln>
          <a:effectLst>
            <a:outerShdw blurRad="71438" rotWithShape="0" algn="bl" dir="3480000" dist="57150">
              <a:schemeClr val="dk1">
                <a:alpha val="13000"/>
              </a:schemeClr>
            </a:outerShdw>
          </a:effectLst>
        </p:spPr>
      </p:pic>
      <p:pic>
        <p:nvPicPr>
          <p:cNvPr id="66" name="Google Shape;66;p14"/>
          <p:cNvPicPr preferRelativeResize="0"/>
          <p:nvPr/>
        </p:nvPicPr>
        <p:blipFill rotWithShape="1">
          <a:blip r:embed="rId5">
            <a:alphaModFix/>
          </a:blip>
          <a:srcRect b="4761" l="4761" r="0" t="0"/>
          <a:stretch/>
        </p:blipFill>
        <p:spPr>
          <a:xfrm>
            <a:off x="2116042" y="1606241"/>
            <a:ext cx="1603800" cy="1603800"/>
          </a:xfrm>
          <a:prstGeom prst="ellipse">
            <a:avLst/>
          </a:prstGeom>
          <a:noFill/>
          <a:ln>
            <a:noFill/>
          </a:ln>
          <a:effectLst>
            <a:outerShdw blurRad="71438" rotWithShape="0" algn="bl" dir="5400000" dist="57150">
              <a:schemeClr val="dk1">
                <a:alpha val="13000"/>
              </a:schemeClr>
            </a:outerShdw>
          </a:effectLst>
        </p:spPr>
      </p:pic>
      <p:pic>
        <p:nvPicPr>
          <p:cNvPr id="67" name="Google Shape;67;p14"/>
          <p:cNvPicPr preferRelativeResize="0"/>
          <p:nvPr/>
        </p:nvPicPr>
        <p:blipFill rotWithShape="1">
          <a:blip r:embed="rId6">
            <a:alphaModFix/>
          </a:blip>
          <a:srcRect b="42296" l="21148" r="21148" t="0"/>
          <a:stretch/>
        </p:blipFill>
        <p:spPr>
          <a:xfrm>
            <a:off x="3770109" y="1606241"/>
            <a:ext cx="1603800" cy="1603800"/>
          </a:xfrm>
          <a:prstGeom prst="ellipse">
            <a:avLst/>
          </a:prstGeom>
          <a:noFill/>
          <a:ln>
            <a:noFill/>
          </a:ln>
          <a:effectLst>
            <a:outerShdw blurRad="71438" rotWithShape="0" algn="bl" dir="5400000" dist="57150">
              <a:schemeClr val="dk1">
                <a:alpha val="13000"/>
              </a:schemeClr>
            </a:outerShdw>
          </a:effectLst>
        </p:spPr>
      </p:pic>
      <p:pic>
        <p:nvPicPr>
          <p:cNvPr id="68" name="Google Shape;68;p14"/>
          <p:cNvPicPr preferRelativeResize="0"/>
          <p:nvPr/>
        </p:nvPicPr>
        <p:blipFill rotWithShape="1">
          <a:blip r:embed="rId7">
            <a:alphaModFix/>
          </a:blip>
          <a:srcRect b="31140" l="0" r="0" t="2206"/>
          <a:stretch/>
        </p:blipFill>
        <p:spPr>
          <a:xfrm>
            <a:off x="5424177" y="1606241"/>
            <a:ext cx="1603800" cy="1603800"/>
          </a:xfrm>
          <a:prstGeom prst="ellipse">
            <a:avLst/>
          </a:prstGeom>
          <a:noFill/>
          <a:ln>
            <a:noFill/>
          </a:ln>
          <a:effectLst>
            <a:outerShdw blurRad="71438" rotWithShape="0" algn="bl" dir="5400000" dist="57150">
              <a:schemeClr val="dk1">
                <a:alpha val="13000"/>
              </a:schemeClr>
            </a:outerShdw>
          </a:effectLst>
        </p:spPr>
      </p:pic>
      <p:sp>
        <p:nvSpPr>
          <p:cNvPr id="69" name="Google Shape;69;p14"/>
          <p:cNvSpPr txBox="1"/>
          <p:nvPr>
            <p:ph idx="1" type="body"/>
          </p:nvPr>
        </p:nvSpPr>
        <p:spPr>
          <a:xfrm>
            <a:off x="461975" y="3210050"/>
            <a:ext cx="1603800" cy="55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C29B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Ayden</a:t>
            </a:r>
            <a:endParaRPr b="1" sz="2000">
              <a:solidFill>
                <a:srgbClr val="C29B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C29B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Law</a:t>
            </a:r>
            <a:endParaRPr b="1" sz="2000">
              <a:solidFill>
                <a:srgbClr val="C29B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234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Visual Lead &amp; Designer</a:t>
            </a:r>
            <a:endParaRPr b="1" sz="1000">
              <a:solidFill>
                <a:srgbClr val="00234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0" name="Google Shape;70;p14"/>
          <p:cNvSpPr txBox="1"/>
          <p:nvPr>
            <p:ph idx="1" type="body"/>
          </p:nvPr>
        </p:nvSpPr>
        <p:spPr>
          <a:xfrm>
            <a:off x="2077933" y="3210050"/>
            <a:ext cx="1603800" cy="55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C29B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Natalie</a:t>
            </a:r>
            <a:endParaRPr b="1" sz="2000">
              <a:solidFill>
                <a:srgbClr val="C29B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C29B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Yeung</a:t>
            </a:r>
            <a:endParaRPr b="1" sz="2000">
              <a:solidFill>
                <a:srgbClr val="C29B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234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Project Team Manager</a:t>
            </a:r>
            <a:endParaRPr b="1">
              <a:solidFill>
                <a:srgbClr val="C29B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1" name="Google Shape;71;p14"/>
          <p:cNvSpPr txBox="1"/>
          <p:nvPr>
            <p:ph idx="1" type="body"/>
          </p:nvPr>
        </p:nvSpPr>
        <p:spPr>
          <a:xfrm>
            <a:off x="3770100" y="3210050"/>
            <a:ext cx="1603800" cy="55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C29B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Hailey</a:t>
            </a:r>
            <a:endParaRPr b="1" sz="2000">
              <a:solidFill>
                <a:srgbClr val="C29B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C29B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Hawkins</a:t>
            </a:r>
            <a:endParaRPr b="1" sz="2000">
              <a:solidFill>
                <a:srgbClr val="C29B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234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Team Communication Lead</a:t>
            </a:r>
            <a:endParaRPr b="1">
              <a:solidFill>
                <a:srgbClr val="C29B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2" name="Google Shape;72;p14"/>
          <p:cNvSpPr txBox="1"/>
          <p:nvPr>
            <p:ph idx="1" type="body"/>
          </p:nvPr>
        </p:nvSpPr>
        <p:spPr>
          <a:xfrm>
            <a:off x="5410370" y="3210050"/>
            <a:ext cx="1603800" cy="55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C29B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Meah Osborne</a:t>
            </a:r>
            <a:endParaRPr b="1" sz="2000">
              <a:solidFill>
                <a:srgbClr val="C29B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234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Editor</a:t>
            </a:r>
            <a:endParaRPr b="1">
              <a:solidFill>
                <a:srgbClr val="C29B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3" name="Google Shape;73;p14"/>
          <p:cNvSpPr txBox="1"/>
          <p:nvPr>
            <p:ph idx="1" type="body"/>
          </p:nvPr>
        </p:nvSpPr>
        <p:spPr>
          <a:xfrm>
            <a:off x="7078244" y="3210050"/>
            <a:ext cx="1603800" cy="55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C29B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Taylor Randolph</a:t>
            </a:r>
            <a:endParaRPr b="1" sz="2000">
              <a:solidFill>
                <a:srgbClr val="C29B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234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Client Communication Lead</a:t>
            </a:r>
            <a:endParaRPr b="1">
              <a:solidFill>
                <a:srgbClr val="C29B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74" name="Google Shape;74;p14"/>
          <p:cNvCxnSpPr/>
          <p:nvPr/>
        </p:nvCxnSpPr>
        <p:spPr>
          <a:xfrm>
            <a:off x="427500" y="1153025"/>
            <a:ext cx="8289000" cy="0"/>
          </a:xfrm>
          <a:prstGeom prst="straightConnector1">
            <a:avLst/>
          </a:prstGeom>
          <a:noFill/>
          <a:ln cap="flat" cmpd="sng" w="38100">
            <a:solidFill>
              <a:srgbClr val="002349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5" name="Google Shape;75;p14"/>
          <p:cNvSpPr txBox="1"/>
          <p:nvPr/>
        </p:nvSpPr>
        <p:spPr>
          <a:xfrm>
            <a:off x="3220200" y="4537075"/>
            <a:ext cx="27036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00234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COM 476 FALL 2023</a:t>
            </a:r>
            <a:endParaRPr sz="2000">
              <a:solidFill>
                <a:srgbClr val="002349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EAEAEA"/>
        </a:solidFill>
      </p:bgPr>
    </p:bg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5"/>
          <p:cNvSpPr txBox="1"/>
          <p:nvPr>
            <p:ph type="title"/>
          </p:nvPr>
        </p:nvSpPr>
        <p:spPr>
          <a:xfrm>
            <a:off x="311700" y="2164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3020">
                <a:solidFill>
                  <a:srgbClr val="00234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SWOT Grid</a:t>
            </a:r>
            <a:endParaRPr b="1" sz="3020">
              <a:solidFill>
                <a:srgbClr val="00234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81" name="Google Shape;81;p15"/>
          <p:cNvGraphicFramePr/>
          <p:nvPr/>
        </p:nvGraphicFramePr>
        <p:xfrm>
          <a:off x="529675" y="115113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{0C57AA05-A7EF-4CF1-90F2-0BEFBC9D2B77}</a:tableStyleId>
              </a:tblPr>
              <a:tblGrid>
                <a:gridCol w="4042325"/>
                <a:gridCol w="4042325"/>
              </a:tblGrid>
              <a:tr h="1745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7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Strengths:</a:t>
                      </a:r>
                      <a:endParaRPr b="1" sz="17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-254000" lvl="0" marL="3429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29B40"/>
                        </a:buClr>
                        <a:buSzPts val="1300"/>
                        <a:buFont typeface="Times New Roman"/>
                        <a:buChar char="●"/>
                      </a:pPr>
                      <a:r>
                        <a:rPr lang="en" sz="13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Part of an international parent company.</a:t>
                      </a:r>
                      <a:endParaRPr sz="13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-254000" lvl="0" marL="3429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29B40"/>
                        </a:buClr>
                        <a:buSzPts val="1300"/>
                        <a:buFont typeface="Times New Roman"/>
                        <a:buChar char="●"/>
                      </a:pPr>
                      <a:r>
                        <a:rPr lang="en" sz="13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Brand association.</a:t>
                      </a:r>
                      <a:endParaRPr sz="13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-254000" lvl="0" marL="3429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29B40"/>
                        </a:buClr>
                        <a:buSzPts val="1300"/>
                        <a:buFont typeface="Times New Roman"/>
                        <a:buChar char="●"/>
                      </a:pPr>
                      <a:r>
                        <a:rPr lang="en" sz="13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Great current housing market.</a:t>
                      </a:r>
                      <a:endParaRPr sz="13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-254000" lvl="0" marL="3429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29B40"/>
                        </a:buClr>
                        <a:buSzPts val="1300"/>
                        <a:buFont typeface="Times New Roman"/>
                        <a:buChar char="●"/>
                      </a:pPr>
                      <a:r>
                        <a:rPr lang="en" sz="13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We are not in an election year.</a:t>
                      </a:r>
                      <a:endParaRPr sz="13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-254000" lvl="0" marL="3429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29B40"/>
                        </a:buClr>
                        <a:buSzPts val="1300"/>
                        <a:buFont typeface="Times New Roman"/>
                        <a:buChar char="●"/>
                      </a:pPr>
                      <a:r>
                        <a:rPr lang="en" sz="13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Agents age and wisdom.</a:t>
                      </a:r>
                      <a:endParaRPr sz="13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-254000" lvl="0" marL="3429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29B40"/>
                        </a:buClr>
                        <a:buSzPts val="1300"/>
                        <a:buFont typeface="Times New Roman"/>
                        <a:buChar char="●"/>
                      </a:pPr>
                      <a:r>
                        <a:rPr lang="en" sz="13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Agents ability to relationship build. </a:t>
                      </a:r>
                      <a:endParaRPr sz="13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00234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234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234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234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7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Weaknesses:</a:t>
                      </a:r>
                      <a:endParaRPr b="1" sz="17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-254000" lvl="0" marL="3429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29B40"/>
                        </a:buClr>
                        <a:buSzPts val="1300"/>
                        <a:buFont typeface="Times New Roman"/>
                        <a:buChar char="●"/>
                      </a:pPr>
                      <a:r>
                        <a:rPr lang="en" sz="13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Limitations set by Sotheby’s International Realty brand.</a:t>
                      </a:r>
                      <a:endParaRPr sz="13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-254000" lvl="0" marL="3429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29B40"/>
                        </a:buClr>
                        <a:buSzPts val="1300"/>
                        <a:buFont typeface="Times New Roman"/>
                        <a:buChar char="●"/>
                      </a:pPr>
                      <a:r>
                        <a:rPr lang="en" sz="13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The brand appears geared towards the wealthy.</a:t>
                      </a:r>
                      <a:endParaRPr sz="13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-254000" lvl="0" marL="3429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29B40"/>
                        </a:buClr>
                        <a:buSzPts val="1300"/>
                        <a:buFont typeface="Times New Roman"/>
                        <a:buChar char="●"/>
                      </a:pPr>
                      <a:r>
                        <a:rPr lang="en" sz="13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Agent’s social media presence.</a:t>
                      </a:r>
                      <a:endParaRPr sz="13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-254000" lvl="0" marL="3429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29B40"/>
                        </a:buClr>
                        <a:buSzPts val="1300"/>
                        <a:buFont typeface="Times New Roman"/>
                        <a:buChar char="●"/>
                      </a:pPr>
                      <a:r>
                        <a:rPr lang="en" sz="13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Agent’s </a:t>
                      </a:r>
                      <a:r>
                        <a:rPr lang="en" sz="13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online presence.</a:t>
                      </a:r>
                      <a:endParaRPr sz="13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-254000" lvl="0" marL="3429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29B40"/>
                        </a:buClr>
                        <a:buSzPts val="1300"/>
                        <a:buFont typeface="Times New Roman"/>
                        <a:buChar char="●"/>
                      </a:pPr>
                      <a:r>
                        <a:rPr lang="en" sz="13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Limited client base (primarily 50-75 years old).</a:t>
                      </a:r>
                      <a:endParaRPr sz="13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-254000" lvl="0" marL="3429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29B40"/>
                        </a:buClr>
                        <a:buSzPts val="1300"/>
                        <a:buFont typeface="Times New Roman"/>
                        <a:buChar char="●"/>
                      </a:pPr>
                      <a:r>
                        <a:rPr lang="en" sz="13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Agent is behind on industry trends.</a:t>
                      </a:r>
                      <a:endParaRPr sz="13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-254000" lvl="0" marL="3429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29B40"/>
                        </a:buClr>
                        <a:buSzPts val="1300"/>
                        <a:buFont typeface="Times New Roman"/>
                        <a:buChar char="●"/>
                      </a:pPr>
                      <a:r>
                        <a:rPr lang="en" sz="13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Agent is lacking a personal team. </a:t>
                      </a:r>
                      <a:endParaRPr sz="13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00234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234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234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234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69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Opportunities</a:t>
                      </a:r>
                      <a:r>
                        <a:rPr b="1" lang="en" sz="16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:</a:t>
                      </a:r>
                      <a:endParaRPr b="1" sz="16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-254000" lvl="0" marL="3429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29B40"/>
                        </a:buClr>
                        <a:buSzPts val="1300"/>
                        <a:buFont typeface="Times New Roman"/>
                        <a:buChar char="●"/>
                      </a:pPr>
                      <a:r>
                        <a:rPr lang="en" sz="13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People and businesses moving into Raleigh.</a:t>
                      </a:r>
                      <a:endParaRPr sz="13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-254000" lvl="0" marL="3429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29B40"/>
                        </a:buClr>
                        <a:buSzPts val="1300"/>
                        <a:buFont typeface="Times New Roman"/>
                        <a:buChar char="●"/>
                      </a:pPr>
                      <a:r>
                        <a:rPr lang="en" sz="13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Tabling and booths at community events. </a:t>
                      </a:r>
                      <a:endParaRPr sz="13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-254000" lvl="0" marL="3429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29B40"/>
                        </a:buClr>
                        <a:buSzPts val="1300"/>
                        <a:buFont typeface="Times New Roman"/>
                        <a:buChar char="●"/>
                      </a:pPr>
                      <a:r>
                        <a:rPr lang="en" sz="13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Real estate awards.</a:t>
                      </a:r>
                      <a:endParaRPr sz="13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-254000" lvl="0" marL="3429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29B40"/>
                        </a:buClr>
                        <a:buSzPts val="1300"/>
                        <a:buFont typeface="Times New Roman"/>
                        <a:buChar char="●"/>
                      </a:pPr>
                      <a:r>
                        <a:rPr lang="en" sz="13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Posting on the Next Door app.</a:t>
                      </a:r>
                      <a:endParaRPr sz="13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-254000" lvl="0" marL="3429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29B40"/>
                        </a:buClr>
                        <a:buSzPts val="1300"/>
                        <a:buFont typeface="Times New Roman"/>
                        <a:buChar char="●"/>
                      </a:pPr>
                      <a:r>
                        <a:rPr lang="en" sz="13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Hiring a social media intern/assistant.</a:t>
                      </a:r>
                      <a:endParaRPr sz="13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-254000" lvl="0" marL="3429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29B40"/>
                        </a:buClr>
                        <a:buSzPts val="1300"/>
                        <a:buFont typeface="Times New Roman"/>
                        <a:buChar char="●"/>
                      </a:pPr>
                      <a:r>
                        <a:rPr lang="en" sz="13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Informational and educational social media content. </a:t>
                      </a:r>
                      <a:endParaRPr sz="13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00234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234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234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234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7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Threats</a:t>
                      </a:r>
                      <a:r>
                        <a:rPr b="1" lang="en" sz="17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:</a:t>
                      </a:r>
                      <a:endParaRPr b="1" sz="17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-254000" lvl="0" marL="3429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29B40"/>
                        </a:buClr>
                        <a:buSzPts val="1300"/>
                        <a:buFont typeface="Times New Roman"/>
                        <a:buChar char="●"/>
                      </a:pPr>
                      <a:r>
                        <a:rPr lang="en" sz="13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Political trends and administration in NC (Election Year influences homebuyer decisions) </a:t>
                      </a:r>
                      <a:endParaRPr sz="13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-254000" lvl="0" marL="3429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29B40"/>
                        </a:buClr>
                        <a:buSzPts val="1300"/>
                        <a:buFont typeface="Times New Roman"/>
                        <a:buChar char="●"/>
                      </a:pPr>
                      <a:r>
                        <a:rPr lang="en" sz="13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Top realtor competitors -niche players intensive field</a:t>
                      </a:r>
                      <a:endParaRPr sz="13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-254000" lvl="0" marL="3429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29B40"/>
                        </a:buClr>
                        <a:buSzPts val="1300"/>
                        <a:buFont typeface="Times New Roman"/>
                        <a:buChar char="●"/>
                      </a:pPr>
                      <a:r>
                        <a:rPr lang="en" sz="13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Clients are aging out of the home buying stage. </a:t>
                      </a:r>
                      <a:endParaRPr sz="13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-254000" lvl="0" marL="3429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29B40"/>
                        </a:buClr>
                        <a:buSzPts val="1300"/>
                        <a:buFont typeface="Times New Roman"/>
                        <a:buChar char="●"/>
                      </a:pPr>
                      <a:r>
                        <a:rPr lang="en" sz="13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Shifting population and buyer demographics.</a:t>
                      </a:r>
                      <a:endParaRPr sz="13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-254000" lvl="0" marL="3429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29B40"/>
                        </a:buClr>
                        <a:buSzPts val="1300"/>
                        <a:buFont typeface="Times New Roman"/>
                        <a:buChar char="●"/>
                      </a:pPr>
                      <a:r>
                        <a:rPr lang="en" sz="13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Market shifts in the Triangle (spiked interest rates).</a:t>
                      </a:r>
                      <a:endParaRPr sz="13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-254000" lvl="0" marL="3429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29B40"/>
                        </a:buClr>
                        <a:buSzPts val="1300"/>
                        <a:buFont typeface="Times New Roman"/>
                        <a:buChar char="●"/>
                      </a:pPr>
                      <a:r>
                        <a:rPr lang="en" sz="13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Lack of interest in new technology.</a:t>
                      </a:r>
                      <a:endParaRPr sz="13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00234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234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234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234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cxnSp>
        <p:nvCxnSpPr>
          <p:cNvPr id="82" name="Google Shape;82;p15"/>
          <p:cNvCxnSpPr/>
          <p:nvPr/>
        </p:nvCxnSpPr>
        <p:spPr>
          <a:xfrm flipH="1" rot="10800000">
            <a:off x="389475" y="836825"/>
            <a:ext cx="7881300" cy="11400"/>
          </a:xfrm>
          <a:prstGeom prst="straightConnector1">
            <a:avLst/>
          </a:prstGeom>
          <a:noFill/>
          <a:ln cap="flat" cmpd="sng" w="38100">
            <a:solidFill>
              <a:srgbClr val="002349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AEAEA"/>
        </a:solidFill>
      </p:bgPr>
    </p:bg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6"/>
          <p:cNvSpPr txBox="1"/>
          <p:nvPr>
            <p:ph type="title"/>
          </p:nvPr>
        </p:nvSpPr>
        <p:spPr>
          <a:xfrm>
            <a:off x="311700" y="2164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3020">
                <a:solidFill>
                  <a:srgbClr val="00234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Campaign Objective &amp; Strategies</a:t>
            </a:r>
            <a:endParaRPr b="1" sz="3020">
              <a:solidFill>
                <a:srgbClr val="00234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8" name="Google Shape;88;p16"/>
          <p:cNvSpPr txBox="1"/>
          <p:nvPr>
            <p:ph idx="1" type="body"/>
          </p:nvPr>
        </p:nvSpPr>
        <p:spPr>
          <a:xfrm>
            <a:off x="311700" y="1000075"/>
            <a:ext cx="8286600" cy="390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8925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29B40"/>
              </a:buClr>
              <a:buSzPts val="2530"/>
              <a:buFont typeface="Times New Roman"/>
              <a:buChar char="●"/>
            </a:pPr>
            <a:r>
              <a:rPr b="1" lang="en" sz="2530">
                <a:solidFill>
                  <a:srgbClr val="C29B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OBJECTIVE</a:t>
            </a:r>
            <a:endParaRPr b="1" sz="2530">
              <a:solidFill>
                <a:srgbClr val="C29B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57505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2349"/>
              </a:buClr>
              <a:buSzPts val="2030"/>
              <a:buFont typeface="Times New Roman"/>
              <a:buChar char="○"/>
            </a:pPr>
            <a:r>
              <a:rPr lang="en" sz="2029">
                <a:solidFill>
                  <a:srgbClr val="00234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Within the next 12 months, </a:t>
            </a:r>
            <a:r>
              <a:rPr b="1" lang="en" sz="2029">
                <a:solidFill>
                  <a:srgbClr val="00234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enhance Emily Aldrich Barbour’s online presence</a:t>
            </a:r>
            <a:r>
              <a:rPr lang="en" sz="2029">
                <a:solidFill>
                  <a:srgbClr val="00234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by achieving a 30% increase in her social media followers from Millennial and Gen-Z client bases.</a:t>
            </a:r>
            <a:endParaRPr sz="2029">
              <a:solidFill>
                <a:srgbClr val="00234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89255" lvl="0" marL="457200" rtl="0" algn="l">
              <a:spcBef>
                <a:spcPts val="0"/>
              </a:spcBef>
              <a:spcAft>
                <a:spcPts val="0"/>
              </a:spcAft>
              <a:buClr>
                <a:srgbClr val="C29B40"/>
              </a:buClr>
              <a:buSzPts val="2530"/>
              <a:buFont typeface="Times New Roman"/>
              <a:buChar char="●"/>
            </a:pPr>
            <a:r>
              <a:rPr b="1" lang="en" sz="2530">
                <a:solidFill>
                  <a:srgbClr val="C29B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STRATEGIES</a:t>
            </a:r>
            <a:endParaRPr b="1" sz="2530">
              <a:solidFill>
                <a:srgbClr val="C29B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57505" lvl="1" marL="914400" rtl="0" algn="l">
              <a:spcBef>
                <a:spcPts val="0"/>
              </a:spcBef>
              <a:spcAft>
                <a:spcPts val="0"/>
              </a:spcAft>
              <a:buClr>
                <a:srgbClr val="002349"/>
              </a:buClr>
              <a:buSzPts val="2030"/>
              <a:buFont typeface="Times New Roman"/>
              <a:buChar char="○"/>
            </a:pPr>
            <a:r>
              <a:rPr lang="en" sz="2029">
                <a:solidFill>
                  <a:srgbClr val="00234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Strengthen Emily’s ability to attract Millennial and Gen-Z clients by increasing her understanding of the target publics’ behaviors and attitudes.</a:t>
            </a:r>
            <a:endParaRPr sz="2029">
              <a:solidFill>
                <a:srgbClr val="00234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57505" lvl="1" marL="914400" rtl="0" algn="l">
              <a:spcBef>
                <a:spcPts val="0"/>
              </a:spcBef>
              <a:spcAft>
                <a:spcPts val="0"/>
              </a:spcAft>
              <a:buClr>
                <a:srgbClr val="002349"/>
              </a:buClr>
              <a:buSzPts val="2030"/>
              <a:buFont typeface="Times New Roman"/>
              <a:buChar char="○"/>
            </a:pPr>
            <a:r>
              <a:rPr lang="en" sz="2029">
                <a:solidFill>
                  <a:srgbClr val="00234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Establish Emily as the go-to-agent in the Triangle Area by improving her online presence and social media visibility to her target audience.</a:t>
            </a:r>
            <a:endParaRPr sz="2029">
              <a:solidFill>
                <a:srgbClr val="00234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89" name="Google Shape;89;p16"/>
          <p:cNvCxnSpPr/>
          <p:nvPr/>
        </p:nvCxnSpPr>
        <p:spPr>
          <a:xfrm flipH="1" rot="10800000">
            <a:off x="389475" y="836825"/>
            <a:ext cx="7881300" cy="11400"/>
          </a:xfrm>
          <a:prstGeom prst="straightConnector1">
            <a:avLst/>
          </a:prstGeom>
          <a:noFill/>
          <a:ln cap="flat" cmpd="sng" w="38100">
            <a:solidFill>
              <a:srgbClr val="002349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AEAEA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7"/>
          <p:cNvSpPr txBox="1"/>
          <p:nvPr>
            <p:ph type="title"/>
          </p:nvPr>
        </p:nvSpPr>
        <p:spPr>
          <a:xfrm>
            <a:off x="311700" y="2164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3020">
                <a:solidFill>
                  <a:srgbClr val="00234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Campaign Tactics</a:t>
            </a:r>
            <a:endParaRPr b="1" sz="3020">
              <a:solidFill>
                <a:srgbClr val="00234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5" name="Google Shape;95;p17"/>
          <p:cNvSpPr txBox="1"/>
          <p:nvPr>
            <p:ph idx="1" type="body"/>
          </p:nvPr>
        </p:nvSpPr>
        <p:spPr>
          <a:xfrm>
            <a:off x="311700" y="1000075"/>
            <a:ext cx="8286600" cy="382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70205" lvl="0" marL="457200" rtl="0" algn="l">
              <a:spcBef>
                <a:spcPts val="1000"/>
              </a:spcBef>
              <a:spcAft>
                <a:spcPts val="0"/>
              </a:spcAft>
              <a:buClr>
                <a:srgbClr val="C29B40"/>
              </a:buClr>
              <a:buSzPts val="2230"/>
              <a:buFont typeface="Times New Roman"/>
              <a:buChar char="●"/>
            </a:pPr>
            <a:r>
              <a:rPr b="1" lang="en" sz="2530">
                <a:solidFill>
                  <a:srgbClr val="C29B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TACTICS</a:t>
            </a:r>
            <a:endParaRPr b="1" sz="2530">
              <a:solidFill>
                <a:srgbClr val="C29B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00355" lvl="1" marL="800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349"/>
              </a:buClr>
              <a:buSzPts val="2030"/>
              <a:buFont typeface="Times New Roman"/>
              <a:buChar char="○"/>
            </a:pPr>
            <a:r>
              <a:rPr lang="en" sz="2029">
                <a:solidFill>
                  <a:srgbClr val="00234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Create and distribute a </a:t>
            </a:r>
            <a:r>
              <a:rPr b="1" lang="en" sz="2029">
                <a:solidFill>
                  <a:srgbClr val="00234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Google Form survey</a:t>
            </a:r>
            <a:r>
              <a:rPr lang="en" sz="2029">
                <a:solidFill>
                  <a:srgbClr val="00234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to gather research and data on Millennial and Gen-Z publics.</a:t>
            </a:r>
            <a:endParaRPr sz="2029">
              <a:solidFill>
                <a:srgbClr val="00234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00355" lvl="1" marL="8001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2349"/>
              </a:buClr>
              <a:buSzPts val="2030"/>
              <a:buFont typeface="Times New Roman"/>
              <a:buChar char="○"/>
            </a:pPr>
            <a:r>
              <a:rPr lang="en" sz="2029">
                <a:solidFill>
                  <a:srgbClr val="00234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Write </a:t>
            </a:r>
            <a:r>
              <a:rPr b="1" lang="en" sz="2029">
                <a:solidFill>
                  <a:srgbClr val="00234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Instagram captions for her “Emily in Raleigh” series</a:t>
            </a:r>
            <a:r>
              <a:rPr lang="en" sz="2029">
                <a:solidFill>
                  <a:srgbClr val="00234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to show off her expertise and direct followers to use her services.</a:t>
            </a:r>
            <a:endParaRPr sz="2029">
              <a:solidFill>
                <a:srgbClr val="00234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00355" lvl="1" marL="8001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2349"/>
              </a:buClr>
              <a:buSzPts val="2030"/>
              <a:buFont typeface="Times New Roman"/>
              <a:buChar char="○"/>
            </a:pPr>
            <a:r>
              <a:rPr lang="en" sz="2029">
                <a:solidFill>
                  <a:srgbClr val="00234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Develop a </a:t>
            </a:r>
            <a:r>
              <a:rPr b="1" lang="en" sz="2029">
                <a:solidFill>
                  <a:srgbClr val="00234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content calendar for Instagram and Facebook</a:t>
            </a:r>
            <a:r>
              <a:rPr lang="en" sz="2029">
                <a:solidFill>
                  <a:srgbClr val="00234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to set a regular and consistent posting schedule.</a:t>
            </a:r>
            <a:endParaRPr sz="2029">
              <a:solidFill>
                <a:srgbClr val="00234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00355" lvl="1" marL="80010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rgbClr val="002349"/>
              </a:buClr>
              <a:buSzPts val="2030"/>
              <a:buFont typeface="Times New Roman"/>
              <a:buChar char="○"/>
            </a:pPr>
            <a:r>
              <a:rPr lang="en" sz="2029">
                <a:solidFill>
                  <a:srgbClr val="00234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Establish </a:t>
            </a:r>
            <a:r>
              <a:rPr b="1" lang="en" sz="2029">
                <a:solidFill>
                  <a:srgbClr val="00234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tips and guidelines to help Emily transition her Instagram and Facebook social media accounts</a:t>
            </a:r>
            <a:r>
              <a:rPr lang="en" sz="2029">
                <a:solidFill>
                  <a:srgbClr val="00234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to better represent her professional persona.</a:t>
            </a:r>
            <a:endParaRPr sz="2029">
              <a:solidFill>
                <a:srgbClr val="00234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96" name="Google Shape;96;p17"/>
          <p:cNvCxnSpPr/>
          <p:nvPr/>
        </p:nvCxnSpPr>
        <p:spPr>
          <a:xfrm flipH="1" rot="10800000">
            <a:off x="389475" y="836825"/>
            <a:ext cx="7881300" cy="11400"/>
          </a:xfrm>
          <a:prstGeom prst="straightConnector1">
            <a:avLst/>
          </a:prstGeom>
          <a:noFill/>
          <a:ln cap="flat" cmpd="sng" w="38100">
            <a:solidFill>
              <a:srgbClr val="002349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8"/>
          <p:cNvSpPr txBox="1"/>
          <p:nvPr>
            <p:ph type="title"/>
          </p:nvPr>
        </p:nvSpPr>
        <p:spPr>
          <a:xfrm>
            <a:off x="311700" y="2164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3020">
                <a:solidFill>
                  <a:srgbClr val="00234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Campaign Objective, Strategies, Tactics</a:t>
            </a:r>
            <a:endParaRPr b="1" sz="3020">
              <a:solidFill>
                <a:srgbClr val="00234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102" name="Google Shape;102;p18"/>
          <p:cNvCxnSpPr/>
          <p:nvPr/>
        </p:nvCxnSpPr>
        <p:spPr>
          <a:xfrm flipH="1" rot="10800000">
            <a:off x="389475" y="836825"/>
            <a:ext cx="7881300" cy="11400"/>
          </a:xfrm>
          <a:prstGeom prst="straightConnector1">
            <a:avLst/>
          </a:prstGeom>
          <a:noFill/>
          <a:ln cap="flat" cmpd="sng" w="38100">
            <a:solidFill>
              <a:srgbClr val="002349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03" name="Google Shape;10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475" y="1699300"/>
            <a:ext cx="1841374" cy="1043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64350" y="1655225"/>
            <a:ext cx="1841375" cy="11316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89475" y="3385476"/>
            <a:ext cx="1946842" cy="1043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464350" y="3341400"/>
            <a:ext cx="1679533" cy="113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651875" y="1014700"/>
            <a:ext cx="1841375" cy="10643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591250" y="1004350"/>
            <a:ext cx="1679525" cy="10850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143875" y="3730075"/>
            <a:ext cx="4948099" cy="145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8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572000" y="2245525"/>
            <a:ext cx="4275276" cy="1252350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8"/>
          <p:cNvSpPr txBox="1"/>
          <p:nvPr/>
        </p:nvSpPr>
        <p:spPr>
          <a:xfrm>
            <a:off x="389475" y="1332925"/>
            <a:ext cx="806700" cy="1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Millennials</a:t>
            </a:r>
            <a:endParaRPr b="1" sz="1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2" name="Google Shape;112;p18"/>
          <p:cNvSpPr txBox="1"/>
          <p:nvPr/>
        </p:nvSpPr>
        <p:spPr>
          <a:xfrm>
            <a:off x="2551300" y="1332925"/>
            <a:ext cx="806700" cy="1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Gen Z</a:t>
            </a:r>
            <a:endParaRPr b="1" sz="1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113" name="Google Shape;113;p18"/>
          <p:cNvCxnSpPr/>
          <p:nvPr/>
        </p:nvCxnSpPr>
        <p:spPr>
          <a:xfrm flipH="1" rot="10800000">
            <a:off x="421900" y="1617813"/>
            <a:ext cx="4042200" cy="1500"/>
          </a:xfrm>
          <a:prstGeom prst="straightConnector1">
            <a:avLst/>
          </a:prstGeom>
          <a:noFill/>
          <a:ln cap="flat" cmpd="sng" w="38100">
            <a:solidFill>
              <a:srgbClr val="002349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4" name="Google Shape;114;p18"/>
          <p:cNvSpPr txBox="1"/>
          <p:nvPr/>
        </p:nvSpPr>
        <p:spPr>
          <a:xfrm>
            <a:off x="4605675" y="1975550"/>
            <a:ext cx="806700" cy="1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Millennials</a:t>
            </a:r>
            <a:endParaRPr b="1" sz="1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115" name="Google Shape;115;p18"/>
          <p:cNvCxnSpPr/>
          <p:nvPr/>
        </p:nvCxnSpPr>
        <p:spPr>
          <a:xfrm flipH="1" rot="10800000">
            <a:off x="4651875" y="2258850"/>
            <a:ext cx="4042200" cy="1500"/>
          </a:xfrm>
          <a:prstGeom prst="straightConnector1">
            <a:avLst/>
          </a:prstGeom>
          <a:noFill/>
          <a:ln cap="flat" cmpd="sng" w="38100">
            <a:solidFill>
              <a:srgbClr val="002349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6" name="Google Shape;116;p18"/>
          <p:cNvSpPr txBox="1"/>
          <p:nvPr/>
        </p:nvSpPr>
        <p:spPr>
          <a:xfrm>
            <a:off x="4651875" y="3379550"/>
            <a:ext cx="806700" cy="1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Gen Z</a:t>
            </a:r>
            <a:endParaRPr b="1" sz="1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117" name="Google Shape;117;p18"/>
          <p:cNvCxnSpPr/>
          <p:nvPr/>
        </p:nvCxnSpPr>
        <p:spPr>
          <a:xfrm flipH="1" rot="10800000">
            <a:off x="4651875" y="3652375"/>
            <a:ext cx="4042200" cy="1500"/>
          </a:xfrm>
          <a:prstGeom prst="straightConnector1">
            <a:avLst/>
          </a:prstGeom>
          <a:noFill/>
          <a:ln cap="flat" cmpd="sng" w="38100">
            <a:solidFill>
              <a:srgbClr val="002349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AEAEA"/>
        </a:solidFill>
      </p:bgPr>
    </p:bg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70966" y="1423888"/>
            <a:ext cx="1858334" cy="31443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39150" y="1293948"/>
            <a:ext cx="2011912" cy="340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9"/>
          <p:cNvPicPr preferRelativeResize="0"/>
          <p:nvPr/>
        </p:nvPicPr>
        <p:blipFill rotWithShape="1">
          <a:blip r:embed="rId5">
            <a:alphaModFix/>
          </a:blip>
          <a:srcRect b="0" l="2230" r="2847" t="0"/>
          <a:stretch/>
        </p:blipFill>
        <p:spPr>
          <a:xfrm>
            <a:off x="4317050" y="1184923"/>
            <a:ext cx="2154788" cy="3622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009175" y="1084163"/>
            <a:ext cx="2280891" cy="3823795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19"/>
          <p:cNvSpPr txBox="1"/>
          <p:nvPr>
            <p:ph type="title"/>
          </p:nvPr>
        </p:nvSpPr>
        <p:spPr>
          <a:xfrm>
            <a:off x="311700" y="2164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820">
                <a:solidFill>
                  <a:srgbClr val="00234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Emily in Raleigh Instagram Post </a:t>
            </a:r>
            <a:r>
              <a:rPr b="1" lang="en" sz="2820">
                <a:solidFill>
                  <a:srgbClr val="00234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Examples</a:t>
            </a:r>
            <a:endParaRPr b="1" sz="2820">
              <a:solidFill>
                <a:srgbClr val="C29B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127" name="Google Shape;127;p19"/>
          <p:cNvCxnSpPr/>
          <p:nvPr/>
        </p:nvCxnSpPr>
        <p:spPr>
          <a:xfrm flipH="1" rot="10800000">
            <a:off x="389475" y="836825"/>
            <a:ext cx="6784800" cy="11400"/>
          </a:xfrm>
          <a:prstGeom prst="straightConnector1">
            <a:avLst/>
          </a:prstGeom>
          <a:noFill/>
          <a:ln cap="flat" cmpd="sng" w="38100">
            <a:solidFill>
              <a:srgbClr val="002349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28" name="Google Shape;128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85200" y="949950"/>
            <a:ext cx="2280900" cy="4092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AEAEA"/>
        </a:solidFill>
      </p:bgPr>
    </p:bg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Google Shape;133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70688" y="1004600"/>
            <a:ext cx="7202621" cy="4051474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20"/>
          <p:cNvSpPr txBox="1"/>
          <p:nvPr>
            <p:ph type="title"/>
          </p:nvPr>
        </p:nvSpPr>
        <p:spPr>
          <a:xfrm>
            <a:off x="311700" y="2164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820">
                <a:solidFill>
                  <a:srgbClr val="00234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Emily in Raleigh Content Calendar</a:t>
            </a:r>
            <a:endParaRPr b="1" sz="2820">
              <a:solidFill>
                <a:srgbClr val="C29B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135" name="Google Shape;135;p20"/>
          <p:cNvCxnSpPr/>
          <p:nvPr/>
        </p:nvCxnSpPr>
        <p:spPr>
          <a:xfrm flipH="1" rot="10800000">
            <a:off x="389475" y="836825"/>
            <a:ext cx="6784800" cy="11400"/>
          </a:xfrm>
          <a:prstGeom prst="straightConnector1">
            <a:avLst/>
          </a:prstGeom>
          <a:noFill/>
          <a:ln cap="flat" cmpd="sng" w="38100">
            <a:solidFill>
              <a:srgbClr val="002349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AEAEA"/>
        </a:solidFill>
      </p:bgPr>
    </p:bg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1"/>
          <p:cNvSpPr txBox="1"/>
          <p:nvPr>
            <p:ph type="title"/>
          </p:nvPr>
        </p:nvSpPr>
        <p:spPr>
          <a:xfrm>
            <a:off x="311700" y="2164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3020">
                <a:solidFill>
                  <a:srgbClr val="00234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Measurable Results</a:t>
            </a:r>
            <a:endParaRPr b="1" sz="3020">
              <a:solidFill>
                <a:srgbClr val="00234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1" name="Google Shape;141;p21"/>
          <p:cNvSpPr txBox="1"/>
          <p:nvPr>
            <p:ph idx="1" type="body"/>
          </p:nvPr>
        </p:nvSpPr>
        <p:spPr>
          <a:xfrm>
            <a:off x="311700" y="1000075"/>
            <a:ext cx="8279700" cy="366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873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C29B40"/>
              </a:buClr>
              <a:buSzPts val="2500"/>
              <a:buFont typeface="Times New Roman"/>
              <a:buChar char="●"/>
            </a:pPr>
            <a:r>
              <a:rPr b="1" lang="en" sz="2500">
                <a:solidFill>
                  <a:srgbClr val="C29B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Increase in average Instagram likes</a:t>
            </a:r>
            <a:r>
              <a:rPr lang="en" sz="2500">
                <a:solidFill>
                  <a:srgbClr val="26262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2500">
                <a:solidFill>
                  <a:srgbClr val="00234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from current average of 19.2 likes (ranging from February 2020 to November 2023) to an average of 100 likes on posts starting from the beginning of the campaign.</a:t>
            </a:r>
            <a:r>
              <a:rPr lang="en" sz="2500">
                <a:solidFill>
                  <a:srgbClr val="26262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2500">
              <a:solidFill>
                <a:srgbClr val="262626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873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29B40"/>
              </a:buClr>
              <a:buSzPts val="2500"/>
              <a:buFont typeface="Times New Roman"/>
              <a:buChar char="●"/>
            </a:pPr>
            <a:r>
              <a:rPr b="1" lang="en" sz="2500">
                <a:solidFill>
                  <a:srgbClr val="C29B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Increase in Millennial and Gen-Z followers</a:t>
            </a:r>
            <a:r>
              <a:rPr lang="en" sz="2500">
                <a:solidFill>
                  <a:srgbClr val="26262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2500">
                <a:solidFill>
                  <a:srgbClr val="00234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by 30 % from the beginning of campaign to the end.</a:t>
            </a:r>
            <a:r>
              <a:rPr lang="en" sz="2500">
                <a:solidFill>
                  <a:srgbClr val="26262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2500">
              <a:solidFill>
                <a:srgbClr val="262626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873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29B40"/>
              </a:buClr>
              <a:buSzPts val="2500"/>
              <a:buFont typeface="Times New Roman"/>
              <a:buChar char="●"/>
            </a:pPr>
            <a:r>
              <a:rPr b="1" lang="en" sz="2500">
                <a:solidFill>
                  <a:srgbClr val="C29B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Increase in website traffic</a:t>
            </a:r>
            <a:r>
              <a:rPr lang="en" sz="2500">
                <a:solidFill>
                  <a:srgbClr val="26262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2500">
                <a:solidFill>
                  <a:srgbClr val="00234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as Millennials and Gen-Z become more aware of Hodge &amp; </a:t>
            </a:r>
            <a:r>
              <a:rPr lang="en" sz="2500">
                <a:solidFill>
                  <a:srgbClr val="00234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Kittrell</a:t>
            </a:r>
            <a:r>
              <a:rPr lang="en" sz="2500">
                <a:solidFill>
                  <a:srgbClr val="00234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Sotheby’s. </a:t>
            </a:r>
            <a:endParaRPr sz="2500">
              <a:solidFill>
                <a:srgbClr val="00234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142" name="Google Shape;142;p21"/>
          <p:cNvCxnSpPr/>
          <p:nvPr/>
        </p:nvCxnSpPr>
        <p:spPr>
          <a:xfrm flipH="1" rot="10800000">
            <a:off x="389475" y="836825"/>
            <a:ext cx="7881300" cy="11400"/>
          </a:xfrm>
          <a:prstGeom prst="straightConnector1">
            <a:avLst/>
          </a:prstGeom>
          <a:noFill/>
          <a:ln cap="flat" cmpd="sng" w="38100">
            <a:solidFill>
              <a:srgbClr val="002349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AEAEA"/>
        </a:solidFill>
      </p:bgPr>
    </p:bg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2"/>
          <p:cNvSpPr txBox="1"/>
          <p:nvPr>
            <p:ph type="title"/>
          </p:nvPr>
        </p:nvSpPr>
        <p:spPr>
          <a:xfrm>
            <a:off x="311700" y="2164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3020">
                <a:solidFill>
                  <a:srgbClr val="00234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Next Steps</a:t>
            </a:r>
            <a:endParaRPr b="1" sz="3020">
              <a:solidFill>
                <a:srgbClr val="00234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8" name="Google Shape;148;p22"/>
          <p:cNvSpPr txBox="1"/>
          <p:nvPr>
            <p:ph idx="1" type="body"/>
          </p:nvPr>
        </p:nvSpPr>
        <p:spPr>
          <a:xfrm>
            <a:off x="311700" y="1000075"/>
            <a:ext cx="8286600" cy="283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8925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29B40"/>
              </a:buClr>
              <a:buSzPts val="2530"/>
              <a:buFont typeface="Times New Roman"/>
              <a:buChar char="●"/>
            </a:pPr>
            <a:r>
              <a:rPr b="1" lang="en" sz="2530">
                <a:solidFill>
                  <a:srgbClr val="C29B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What’s next? What do you recommend the client do in the near - to - mid-term to capitalize on your work?</a:t>
            </a:r>
            <a:endParaRPr b="1" sz="2530">
              <a:solidFill>
                <a:srgbClr val="C29B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57505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2349"/>
              </a:buClr>
              <a:buSzPts val="2030"/>
              <a:buFont typeface="Times New Roman"/>
              <a:buChar char="○"/>
            </a:pPr>
            <a:r>
              <a:rPr lang="en" sz="2029">
                <a:solidFill>
                  <a:srgbClr val="00234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We recommend that Emily follow the content calendar that we created for her to ensure that she is consistent with her social media posts. </a:t>
            </a:r>
            <a:endParaRPr sz="2029">
              <a:solidFill>
                <a:srgbClr val="00234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57505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030"/>
              <a:buFont typeface="Times New Roman"/>
              <a:buChar char="○"/>
            </a:pPr>
            <a:r>
              <a:rPr lang="en" sz="2029">
                <a:solidFill>
                  <a:srgbClr val="00234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Find a new hire to take care of marketing and communication materials.</a:t>
            </a:r>
            <a:r>
              <a:rPr lang="en" sz="2029">
                <a:solidFill>
                  <a:srgbClr val="26262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2029">
              <a:solidFill>
                <a:srgbClr val="262626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149" name="Google Shape;149;p22"/>
          <p:cNvCxnSpPr/>
          <p:nvPr/>
        </p:nvCxnSpPr>
        <p:spPr>
          <a:xfrm flipH="1" rot="10800000">
            <a:off x="389475" y="836825"/>
            <a:ext cx="7881300" cy="11400"/>
          </a:xfrm>
          <a:prstGeom prst="straightConnector1">
            <a:avLst/>
          </a:prstGeom>
          <a:noFill/>
          <a:ln cap="flat" cmpd="sng" w="38100">
            <a:solidFill>
              <a:srgbClr val="002349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AEAEA"/>
        </a:solidFill>
      </p:bgPr>
    </p:bg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3"/>
          <p:cNvSpPr txBox="1"/>
          <p:nvPr>
            <p:ph type="title"/>
          </p:nvPr>
        </p:nvSpPr>
        <p:spPr>
          <a:xfrm>
            <a:off x="311700" y="2164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3020">
                <a:solidFill>
                  <a:srgbClr val="00234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Project Evaluation - “Big Ideas”</a:t>
            </a:r>
            <a:endParaRPr b="1" sz="3020">
              <a:solidFill>
                <a:srgbClr val="00234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5" name="Google Shape;155;p23"/>
          <p:cNvSpPr txBox="1"/>
          <p:nvPr>
            <p:ph idx="1" type="body"/>
          </p:nvPr>
        </p:nvSpPr>
        <p:spPr>
          <a:xfrm>
            <a:off x="311700" y="1000075"/>
            <a:ext cx="8362800" cy="310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89255" lvl="0" marL="457200" rtl="0" algn="l">
              <a:spcBef>
                <a:spcPts val="0"/>
              </a:spcBef>
              <a:spcAft>
                <a:spcPts val="0"/>
              </a:spcAft>
              <a:buClr>
                <a:srgbClr val="C29B40"/>
              </a:buClr>
              <a:buSzPts val="2530"/>
              <a:buFont typeface="Times New Roman"/>
              <a:buChar char="●"/>
            </a:pPr>
            <a:r>
              <a:rPr b="1" lang="en" sz="2530">
                <a:solidFill>
                  <a:srgbClr val="C29B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SHORT-TERM OPPORTUNITIES</a:t>
            </a:r>
            <a:endParaRPr sz="233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57505" lvl="1" marL="914400" rtl="0" algn="l">
              <a:spcBef>
                <a:spcPts val="0"/>
              </a:spcBef>
              <a:spcAft>
                <a:spcPts val="0"/>
              </a:spcAft>
              <a:buClr>
                <a:srgbClr val="002349"/>
              </a:buClr>
              <a:buSzPts val="2030"/>
              <a:buFont typeface="Times New Roman"/>
              <a:buChar char="○"/>
            </a:pPr>
            <a:r>
              <a:rPr b="1" lang="en" sz="2029">
                <a:solidFill>
                  <a:srgbClr val="00234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Maintain status and visibility</a:t>
            </a:r>
            <a:r>
              <a:rPr lang="en" sz="2029">
                <a:solidFill>
                  <a:srgbClr val="00234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in the community by attending upcoming events like </a:t>
            </a:r>
            <a:r>
              <a:rPr b="1" lang="en" sz="2029">
                <a:solidFill>
                  <a:srgbClr val="00234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celebrating Raleigh’s greatest holiday traditions</a:t>
            </a:r>
            <a:r>
              <a:rPr lang="en" sz="2029">
                <a:solidFill>
                  <a:srgbClr val="00234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(tree lightings, festivals, and parades). </a:t>
            </a:r>
            <a:endParaRPr sz="2029">
              <a:solidFill>
                <a:srgbClr val="00234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57505" lvl="1" marL="914400" rtl="0" algn="l">
              <a:spcBef>
                <a:spcPts val="0"/>
              </a:spcBef>
              <a:spcAft>
                <a:spcPts val="0"/>
              </a:spcAft>
              <a:buClr>
                <a:srgbClr val="002349"/>
              </a:buClr>
              <a:buSzPts val="2030"/>
              <a:buFont typeface="Times New Roman"/>
              <a:buChar char="○"/>
            </a:pPr>
            <a:r>
              <a:rPr lang="en" sz="2029">
                <a:solidFill>
                  <a:srgbClr val="00234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Continue to </a:t>
            </a:r>
            <a:r>
              <a:rPr b="1" lang="en" sz="2029">
                <a:solidFill>
                  <a:srgbClr val="00234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target Baby Boomers and Gen X audiences</a:t>
            </a:r>
            <a:r>
              <a:rPr lang="en" sz="2029">
                <a:solidFill>
                  <a:srgbClr val="00234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1" lang="en" sz="2029">
                <a:solidFill>
                  <a:srgbClr val="00234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for a quicker turnover </a:t>
            </a:r>
            <a:r>
              <a:rPr lang="en" sz="2029">
                <a:solidFill>
                  <a:srgbClr val="00234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because they have cash and equity in their existing homes, whereas younger age groups are reluctant to tackle the current interest rates. </a:t>
            </a:r>
            <a:endParaRPr sz="2029">
              <a:solidFill>
                <a:srgbClr val="00234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156" name="Google Shape;156;p23"/>
          <p:cNvCxnSpPr/>
          <p:nvPr/>
        </p:nvCxnSpPr>
        <p:spPr>
          <a:xfrm flipH="1" rot="10800000">
            <a:off x="389475" y="836825"/>
            <a:ext cx="7881300" cy="11400"/>
          </a:xfrm>
          <a:prstGeom prst="straightConnector1">
            <a:avLst/>
          </a:prstGeom>
          <a:noFill/>
          <a:ln cap="flat" cmpd="sng" w="38100">
            <a:solidFill>
              <a:srgbClr val="002349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AEAEA"/>
        </a:solidFill>
      </p:bgPr>
    </p:bg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4"/>
          <p:cNvSpPr txBox="1"/>
          <p:nvPr>
            <p:ph type="title"/>
          </p:nvPr>
        </p:nvSpPr>
        <p:spPr>
          <a:xfrm>
            <a:off x="311700" y="2164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3020">
                <a:solidFill>
                  <a:srgbClr val="00234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Project Evaluation - “Big Ideas”</a:t>
            </a:r>
            <a:endParaRPr b="1" sz="3020">
              <a:solidFill>
                <a:srgbClr val="00234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2" name="Google Shape;162;p24"/>
          <p:cNvSpPr txBox="1"/>
          <p:nvPr>
            <p:ph idx="1" type="body"/>
          </p:nvPr>
        </p:nvSpPr>
        <p:spPr>
          <a:xfrm>
            <a:off x="311700" y="1000075"/>
            <a:ext cx="8362800" cy="280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9255" lvl="0" marL="457200" rtl="0" algn="l">
              <a:spcBef>
                <a:spcPts val="0"/>
              </a:spcBef>
              <a:spcAft>
                <a:spcPts val="0"/>
              </a:spcAft>
              <a:buClr>
                <a:srgbClr val="C29B40"/>
              </a:buClr>
              <a:buSzPts val="2530"/>
              <a:buFont typeface="Times New Roman"/>
              <a:buChar char="●"/>
            </a:pPr>
            <a:r>
              <a:rPr b="1" lang="en" sz="2530">
                <a:solidFill>
                  <a:srgbClr val="C29B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MID-TERM OPPORTUNITIES</a:t>
            </a:r>
            <a:endParaRPr sz="233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57505" lvl="1" marL="914400" rtl="0" algn="l">
              <a:spcBef>
                <a:spcPts val="0"/>
              </a:spcBef>
              <a:spcAft>
                <a:spcPts val="0"/>
              </a:spcAft>
              <a:buClr>
                <a:srgbClr val="002349"/>
              </a:buClr>
              <a:buSzPts val="2030"/>
              <a:buFont typeface="Times New Roman"/>
              <a:buChar char="○"/>
            </a:pPr>
            <a:r>
              <a:rPr lang="en" sz="2029">
                <a:solidFill>
                  <a:srgbClr val="00234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Use door direct mail, neighborhood mailings, and new mover-marketing postcards to </a:t>
            </a:r>
            <a:r>
              <a:rPr b="1" lang="en" sz="2029">
                <a:solidFill>
                  <a:srgbClr val="00234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attract new prospects</a:t>
            </a:r>
            <a:r>
              <a:rPr lang="en" sz="2029">
                <a:solidFill>
                  <a:srgbClr val="00234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and the attention of both homeowners and buyers. </a:t>
            </a:r>
            <a:endParaRPr sz="2029">
              <a:solidFill>
                <a:srgbClr val="00234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57505" lvl="1" marL="914400" rtl="0" algn="l">
              <a:spcBef>
                <a:spcPts val="0"/>
              </a:spcBef>
              <a:spcAft>
                <a:spcPts val="0"/>
              </a:spcAft>
              <a:buClr>
                <a:srgbClr val="002349"/>
              </a:buClr>
              <a:buSzPts val="2030"/>
              <a:buFont typeface="Times New Roman"/>
              <a:buChar char="○"/>
            </a:pPr>
            <a:r>
              <a:rPr lang="en" sz="2029">
                <a:solidFill>
                  <a:srgbClr val="00234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Consistently post her ‘Emily in Raleigh’ photos from notable Raleigh landmarks to social media accompanied with our team’s strategic captions from January - July 2024 to </a:t>
            </a:r>
            <a:r>
              <a:rPr b="1" lang="en" sz="2029">
                <a:solidFill>
                  <a:srgbClr val="00234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drive enthusiasm for the campaign and expand from email only</a:t>
            </a:r>
            <a:r>
              <a:rPr lang="en" sz="2029">
                <a:solidFill>
                  <a:srgbClr val="00234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sz="2029">
              <a:solidFill>
                <a:srgbClr val="00234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163" name="Google Shape;163;p24"/>
          <p:cNvCxnSpPr/>
          <p:nvPr/>
        </p:nvCxnSpPr>
        <p:spPr>
          <a:xfrm flipH="1" rot="10800000">
            <a:off x="389475" y="836825"/>
            <a:ext cx="7881300" cy="11400"/>
          </a:xfrm>
          <a:prstGeom prst="straightConnector1">
            <a:avLst/>
          </a:prstGeom>
          <a:noFill/>
          <a:ln cap="flat" cmpd="sng" w="38100">
            <a:solidFill>
              <a:srgbClr val="002349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AEAEA"/>
        </a:solidFill>
      </p:bgPr>
    </p:bg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5"/>
          <p:cNvSpPr txBox="1"/>
          <p:nvPr>
            <p:ph type="title"/>
          </p:nvPr>
        </p:nvSpPr>
        <p:spPr>
          <a:xfrm>
            <a:off x="311700" y="2164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3020">
                <a:solidFill>
                  <a:srgbClr val="00234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Project Evaluation - “Big Ideas”</a:t>
            </a:r>
            <a:endParaRPr b="1" sz="3020">
              <a:solidFill>
                <a:srgbClr val="00234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9" name="Google Shape;169;p25"/>
          <p:cNvSpPr txBox="1"/>
          <p:nvPr>
            <p:ph idx="1" type="body"/>
          </p:nvPr>
        </p:nvSpPr>
        <p:spPr>
          <a:xfrm>
            <a:off x="311700" y="1000075"/>
            <a:ext cx="8383500" cy="280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9255" lvl="0" marL="457200" rtl="0" algn="l">
              <a:spcBef>
                <a:spcPts val="0"/>
              </a:spcBef>
              <a:spcAft>
                <a:spcPts val="0"/>
              </a:spcAft>
              <a:buClr>
                <a:srgbClr val="C29B40"/>
              </a:buClr>
              <a:buSzPts val="2530"/>
              <a:buFont typeface="Times New Roman"/>
              <a:buChar char="●"/>
            </a:pPr>
            <a:r>
              <a:rPr b="1" lang="en" sz="2530">
                <a:solidFill>
                  <a:srgbClr val="C29B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LONG-TERM OPPORTUNITIES</a:t>
            </a:r>
            <a:endParaRPr sz="233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57505" lvl="1" marL="914400" rtl="0" algn="l">
              <a:spcBef>
                <a:spcPts val="0"/>
              </a:spcBef>
              <a:spcAft>
                <a:spcPts val="0"/>
              </a:spcAft>
              <a:buClr>
                <a:srgbClr val="002349"/>
              </a:buClr>
              <a:buSzPts val="2030"/>
              <a:buFont typeface="Times New Roman"/>
              <a:buChar char="○"/>
            </a:pPr>
            <a:r>
              <a:rPr b="1" lang="en" sz="2029">
                <a:solidFill>
                  <a:srgbClr val="00234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Attend functions where her desired audience will be </a:t>
            </a:r>
            <a:r>
              <a:rPr lang="en" sz="2029">
                <a:solidFill>
                  <a:srgbClr val="00234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such as wine bars, cocktail happy hours, animal-rescue events, holiday-themed events, and open houses for new businesses. </a:t>
            </a:r>
            <a:endParaRPr sz="2029">
              <a:solidFill>
                <a:srgbClr val="00234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57505" lvl="1" marL="914400" rtl="0" algn="l">
              <a:spcBef>
                <a:spcPts val="0"/>
              </a:spcBef>
              <a:spcAft>
                <a:spcPts val="0"/>
              </a:spcAft>
              <a:buClr>
                <a:srgbClr val="002349"/>
              </a:buClr>
              <a:buSzPts val="2030"/>
              <a:buFont typeface="Times New Roman"/>
              <a:buChar char="○"/>
            </a:pPr>
            <a:r>
              <a:rPr b="1" lang="en" sz="2029">
                <a:solidFill>
                  <a:srgbClr val="00234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Do partnerships!</a:t>
            </a:r>
            <a:r>
              <a:rPr lang="en" sz="2029">
                <a:solidFill>
                  <a:srgbClr val="00234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Sponsor local nonprofits or charity events races to increase publicity among younger audiences. </a:t>
            </a:r>
            <a:endParaRPr sz="2029">
              <a:solidFill>
                <a:srgbClr val="00234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57505" lvl="1" marL="914400" rtl="0" algn="l">
              <a:spcBef>
                <a:spcPts val="0"/>
              </a:spcBef>
              <a:spcAft>
                <a:spcPts val="0"/>
              </a:spcAft>
              <a:buClr>
                <a:srgbClr val="002349"/>
              </a:buClr>
              <a:buSzPts val="2030"/>
              <a:buFont typeface="Times New Roman"/>
              <a:buChar char="○"/>
            </a:pPr>
            <a:r>
              <a:rPr b="1" lang="en" sz="2029">
                <a:solidFill>
                  <a:srgbClr val="00234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Further develop her ‘Emily in Raleigh’ campaign</a:t>
            </a:r>
            <a:r>
              <a:rPr lang="en" sz="2029">
                <a:solidFill>
                  <a:srgbClr val="00234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by exploring over </a:t>
            </a:r>
            <a:r>
              <a:rPr b="1" lang="en" sz="2029">
                <a:solidFill>
                  <a:srgbClr val="00234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40 free attractions</a:t>
            </a:r>
            <a:r>
              <a:rPr lang="en" sz="2029">
                <a:solidFill>
                  <a:srgbClr val="00234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offering art, culture, and entertainment.  </a:t>
            </a:r>
            <a:endParaRPr sz="2029">
              <a:solidFill>
                <a:srgbClr val="00234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57505" lvl="1" marL="914400" rtl="0" algn="l">
              <a:spcBef>
                <a:spcPts val="0"/>
              </a:spcBef>
              <a:spcAft>
                <a:spcPts val="0"/>
              </a:spcAft>
              <a:buClr>
                <a:srgbClr val="002349"/>
              </a:buClr>
              <a:buSzPts val="2030"/>
              <a:buFont typeface="Times New Roman"/>
              <a:buChar char="○"/>
            </a:pPr>
            <a:r>
              <a:rPr b="1" lang="en" sz="2029">
                <a:solidFill>
                  <a:srgbClr val="00234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Hire an intern or assistant</a:t>
            </a:r>
            <a:r>
              <a:rPr lang="en" sz="2029">
                <a:solidFill>
                  <a:srgbClr val="00234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to manage marketing and communications</a:t>
            </a:r>
            <a:endParaRPr sz="2029">
              <a:solidFill>
                <a:srgbClr val="00234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170" name="Google Shape;170;p25"/>
          <p:cNvCxnSpPr/>
          <p:nvPr/>
        </p:nvCxnSpPr>
        <p:spPr>
          <a:xfrm flipH="1" rot="10800000">
            <a:off x="389475" y="836825"/>
            <a:ext cx="7881300" cy="11400"/>
          </a:xfrm>
          <a:prstGeom prst="straightConnector1">
            <a:avLst/>
          </a:prstGeom>
          <a:noFill/>
          <a:ln cap="flat" cmpd="sng" w="38100">
            <a:solidFill>
              <a:srgbClr val="002349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2349"/>
        </a:solidFill>
      </p:bgPr>
    </p:bg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6"/>
          <p:cNvSpPr txBox="1"/>
          <p:nvPr/>
        </p:nvSpPr>
        <p:spPr>
          <a:xfrm>
            <a:off x="2086200" y="2273850"/>
            <a:ext cx="4971600" cy="59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00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THANK YOU!</a:t>
            </a:r>
            <a:endParaRPr b="1" i="1" sz="100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