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A617A7F-EE08-4E55-B1C9-D92A4EFE1A67}">
  <a:tblStyle styleId="{BA617A7F-EE08-4E55-B1C9-D92A4EFE1A6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7b260935221e06a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7b260935221e06a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83c240f05e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83c240f05e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7b260935221e06a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7b260935221e06a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8fbc166a1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8fbc166a1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8fbc166a1c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8fbc166a1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8fbc166a1c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8fbc166a1c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8fbc166a1c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8fbc166a1c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8fbc166a1c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8fbc166a1c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90add6662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90add6662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8fbc166a1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8fbc166a1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9087a624e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9087a624e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8fbc166a1c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8fbc166a1c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8fbc166a1c_4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8fbc166a1c_4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docs.google.com/forms/d/e/1FAIpQLSexsubnzLXTbhH9-Jkc6ISmkNne9AqpTQbvFPVOhzWFP-22DA/viewform?usp=sf_link" TargetMode="External"/><Relationship Id="rId4" Type="http://schemas.openxmlformats.org/officeDocument/2006/relationships/hyperlink" Target="https://docs.google.com/spreadsheets/d/1tB21Vrcs4QZHE4fNUUpOd_Q5CPB8aw4aT3AagmVOQjI/edit?usp=sharing" TargetMode="External"/><Relationship Id="rId5" Type="http://schemas.openxmlformats.org/officeDocument/2006/relationships/hyperlink" Target="https://peaktraining.org/Identity%20Standards.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cnbc.com/2022/06/12/millennials-and-gen-zers-want-to-buy-homes-but-they-cant-afford-it.html" TargetMode="External"/><Relationship Id="rId4" Type="http://schemas.openxmlformats.org/officeDocument/2006/relationships/hyperlink" Target="https://www.bankrate.com/real-estate/unmortgaged-millennials-study/" TargetMode="External"/><Relationship Id="rId5" Type="http://schemas.openxmlformats.org/officeDocument/2006/relationships/hyperlink" Target="https://www.forbes.com/sites/forbesbusinesscouncil/2022/05/25/the-power-to-drive-change-how-millennials-are-affecting-the-housing-market/?sh=5452e575716c" TargetMode="External"/><Relationship Id="rId6" Type="http://schemas.openxmlformats.org/officeDocument/2006/relationships/hyperlink" Target="https://www.nar.realtor/magazine/broker-news/network/help-first-time-buyers-with-their-top-anxieties" TargetMode="External"/><Relationship Id="rId7" Type="http://schemas.openxmlformats.org/officeDocument/2006/relationships/hyperlink" Target="https://cdn.nar.realtor/sites/default/files/documents/2021-the-impact-of-student-loan-debt-full-report-09-14-2021.pdf?_gl=1*1a2zsoy*_gcl_au*NzI2OTkzNjM4LjE2OTc0Njk4MTE." TargetMode="External"/><Relationship Id="rId8" Type="http://schemas.openxmlformats.org/officeDocument/2006/relationships/hyperlink" Target="https://www.theplancollection.com/blog/what-are-millennials-looking-for-when-purchasing-a-hom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nar.realtor/newsroom/baby-boomers-overtake-millennials-as-largest-generation-of-home-buyer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realtor.com/" TargetMode="External"/><Relationship Id="rId4" Type="http://schemas.openxmlformats.org/officeDocument/2006/relationships/hyperlink" Target="https://www.realtor.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349"/>
        </a:solidFill>
      </p:bgPr>
    </p:bg>
    <p:spTree>
      <p:nvGrpSpPr>
        <p:cNvPr id="53" name="Shape 53"/>
        <p:cNvGrpSpPr/>
        <p:nvPr/>
      </p:nvGrpSpPr>
      <p:grpSpPr>
        <a:xfrm>
          <a:off x="0" y="0"/>
          <a:ext cx="0" cy="0"/>
          <a:chOff x="0" y="0"/>
          <a:chExt cx="0" cy="0"/>
        </a:xfrm>
      </p:grpSpPr>
      <p:sp>
        <p:nvSpPr>
          <p:cNvPr id="54" name="Google Shape;54;p13"/>
          <p:cNvSpPr/>
          <p:nvPr/>
        </p:nvSpPr>
        <p:spPr>
          <a:xfrm>
            <a:off x="488100" y="499025"/>
            <a:ext cx="8167800" cy="3453900"/>
          </a:xfrm>
          <a:prstGeom prst="rect">
            <a:avLst/>
          </a:prstGeom>
          <a:noFill/>
          <a:ln cap="flat" cmpd="sng" w="76200">
            <a:solidFill>
              <a:srgbClr val="98989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628950" y="618450"/>
            <a:ext cx="7886100" cy="3200700"/>
          </a:xfrm>
          <a:prstGeom prst="rect">
            <a:avLst/>
          </a:prstGeom>
          <a:noFill/>
          <a:ln cap="flat" cmpd="sng" w="38100">
            <a:solidFill>
              <a:srgbClr val="C29B4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 name="Google Shape;56;p13"/>
          <p:cNvSpPr/>
          <p:nvPr/>
        </p:nvSpPr>
        <p:spPr>
          <a:xfrm>
            <a:off x="294450" y="4062850"/>
            <a:ext cx="8555100" cy="595800"/>
          </a:xfrm>
          <a:prstGeom prst="rect">
            <a:avLst/>
          </a:prstGeom>
          <a:solidFill>
            <a:srgbClr val="002349"/>
          </a:solidFill>
          <a:ln cap="flat" cmpd="sng" w="38100">
            <a:solidFill>
              <a:srgbClr val="00234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 name="Google Shape;57;p13"/>
          <p:cNvSpPr txBox="1"/>
          <p:nvPr>
            <p:ph type="ctrTitle"/>
          </p:nvPr>
        </p:nvSpPr>
        <p:spPr>
          <a:xfrm>
            <a:off x="311700" y="618450"/>
            <a:ext cx="8520600" cy="2339700"/>
          </a:xfrm>
          <a:prstGeom prst="rect">
            <a:avLst/>
          </a:prstGeom>
        </p:spPr>
        <p:txBody>
          <a:bodyPr anchorCtr="0" anchor="b" bIns="91425" lIns="91425" spcFirstLastPara="1" rIns="91425" wrap="square" tIns="91425">
            <a:spAutoFit/>
          </a:bodyPr>
          <a:lstStyle/>
          <a:p>
            <a:pPr indent="0" lvl="0" marL="0" rtl="0" algn="ctr">
              <a:spcBef>
                <a:spcPts val="0"/>
              </a:spcBef>
              <a:spcAft>
                <a:spcPts val="0"/>
              </a:spcAft>
              <a:buNone/>
            </a:pPr>
            <a:r>
              <a:rPr lang="en" sz="5000">
                <a:solidFill>
                  <a:schemeClr val="lt1"/>
                </a:solidFill>
                <a:latin typeface="Times New Roman"/>
                <a:ea typeface="Times New Roman"/>
                <a:cs typeface="Times New Roman"/>
                <a:sym typeface="Times New Roman"/>
              </a:rPr>
              <a:t>Hodge &amp; Kittrell Sotheby’s International Realty:</a:t>
            </a:r>
            <a:endParaRPr sz="5000">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lang="en" sz="4000">
                <a:solidFill>
                  <a:schemeClr val="lt1"/>
                </a:solidFill>
                <a:latin typeface="Times New Roman"/>
                <a:ea typeface="Times New Roman"/>
                <a:cs typeface="Times New Roman"/>
                <a:sym typeface="Times New Roman"/>
              </a:rPr>
              <a:t>SWOT &amp; Situational Analysis</a:t>
            </a:r>
            <a:endParaRPr sz="4000">
              <a:solidFill>
                <a:schemeClr val="lt1"/>
              </a:solidFill>
              <a:latin typeface="Times New Roman"/>
              <a:ea typeface="Times New Roman"/>
              <a:cs typeface="Times New Roman"/>
              <a:sym typeface="Times New Roman"/>
            </a:endParaRPr>
          </a:p>
        </p:txBody>
      </p:sp>
      <p:sp>
        <p:nvSpPr>
          <p:cNvPr id="58" name="Google Shape;58;p13"/>
          <p:cNvSpPr txBox="1"/>
          <p:nvPr>
            <p:ph idx="1" type="subTitle"/>
          </p:nvPr>
        </p:nvSpPr>
        <p:spPr>
          <a:xfrm>
            <a:off x="311700" y="4193050"/>
            <a:ext cx="8520600" cy="792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35"/>
              <a:buNone/>
            </a:pPr>
            <a:r>
              <a:rPr lang="en" sz="1700">
                <a:solidFill>
                  <a:schemeClr val="lt1"/>
                </a:solidFill>
                <a:latin typeface="Times New Roman"/>
                <a:ea typeface="Times New Roman"/>
                <a:cs typeface="Times New Roman"/>
                <a:sym typeface="Times New Roman"/>
              </a:rPr>
              <a:t>Hailey Hawkins, Ayden Law, Meah Osborne, Taylor Randolph and Natalie Yeung</a:t>
            </a:r>
            <a:endParaRPr sz="1700">
              <a:solidFill>
                <a:schemeClr val="lt1"/>
              </a:solidFill>
              <a:latin typeface="Times New Roman"/>
              <a:ea typeface="Times New Roman"/>
              <a:cs typeface="Times New Roman"/>
              <a:sym typeface="Times New Roman"/>
            </a:endParaRPr>
          </a:p>
          <a:p>
            <a:pPr indent="0" lvl="0" marL="0" rtl="0" algn="ctr">
              <a:lnSpc>
                <a:spcPct val="115000"/>
              </a:lnSpc>
              <a:spcBef>
                <a:spcPts val="0"/>
              </a:spcBef>
              <a:spcAft>
                <a:spcPts val="0"/>
              </a:spcAft>
              <a:buSzPts val="935"/>
              <a:buNone/>
            </a:pPr>
            <a:r>
              <a:rPr lang="en" sz="1700">
                <a:solidFill>
                  <a:schemeClr val="lt1"/>
                </a:solidFill>
                <a:latin typeface="Times New Roman"/>
                <a:ea typeface="Times New Roman"/>
                <a:cs typeface="Times New Roman"/>
                <a:sym typeface="Times New Roman"/>
              </a:rPr>
              <a:t>COM 476 FALL 2023</a:t>
            </a:r>
            <a:endParaRPr sz="1700">
              <a:solidFill>
                <a:schemeClr val="lt1"/>
              </a:solidFill>
              <a:latin typeface="Times New Roman"/>
              <a:ea typeface="Times New Roman"/>
              <a:cs typeface="Times New Roman"/>
              <a:sym typeface="Times New Roman"/>
            </a:endParaRPr>
          </a:p>
        </p:txBody>
      </p:sp>
      <p:sp>
        <p:nvSpPr>
          <p:cNvPr id="59" name="Google Shape;59;p13"/>
          <p:cNvSpPr txBox="1"/>
          <p:nvPr/>
        </p:nvSpPr>
        <p:spPr>
          <a:xfrm>
            <a:off x="1970350" y="3118850"/>
            <a:ext cx="4971600" cy="59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3000">
                <a:solidFill>
                  <a:schemeClr val="lt1"/>
                </a:solidFill>
                <a:latin typeface="Times New Roman"/>
                <a:ea typeface="Times New Roman"/>
                <a:cs typeface="Times New Roman"/>
                <a:sym typeface="Times New Roman"/>
              </a:rPr>
              <a:t>Client: Emily Aldrich Barbour</a:t>
            </a:r>
            <a:endParaRPr i="1" sz="3000">
              <a:solidFill>
                <a:schemeClr val="lt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63" name="Shape 63"/>
        <p:cNvGrpSpPr/>
        <p:nvPr/>
      </p:nvGrpSpPr>
      <p:grpSpPr>
        <a:xfrm>
          <a:off x="0" y="0"/>
          <a:ext cx="0" cy="0"/>
          <a:chOff x="0" y="0"/>
          <a:chExt cx="0" cy="0"/>
        </a:xfrm>
      </p:grpSpPr>
      <p:sp>
        <p:nvSpPr>
          <p:cNvPr id="64" name="Google Shape;64;p14"/>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Client Background</a:t>
            </a:r>
            <a:endParaRPr b="1" sz="3020">
              <a:solidFill>
                <a:srgbClr val="002349"/>
              </a:solidFill>
              <a:latin typeface="Times New Roman"/>
              <a:ea typeface="Times New Roman"/>
              <a:cs typeface="Times New Roman"/>
              <a:sym typeface="Times New Roman"/>
            </a:endParaRPr>
          </a:p>
        </p:txBody>
      </p:sp>
      <p:sp>
        <p:nvSpPr>
          <p:cNvPr id="65" name="Google Shape;65;p14"/>
          <p:cNvSpPr txBox="1"/>
          <p:nvPr>
            <p:ph idx="1" type="body"/>
          </p:nvPr>
        </p:nvSpPr>
        <p:spPr>
          <a:xfrm>
            <a:off x="311700" y="1000075"/>
            <a:ext cx="8520600" cy="3590700"/>
          </a:xfrm>
          <a:prstGeom prst="rect">
            <a:avLst/>
          </a:prstGeom>
        </p:spPr>
        <p:txBody>
          <a:bodyPr anchorCtr="0" anchor="t" bIns="91425" lIns="91425" spcFirstLastPara="1" rIns="91425" wrap="square" tIns="91425">
            <a:spAutoFit/>
          </a:bodyPr>
          <a:lstStyle/>
          <a:p>
            <a:pPr indent="-357505" lvl="0" marL="457200" rtl="0" algn="l">
              <a:lnSpc>
                <a:spcPct val="115000"/>
              </a:lnSpc>
              <a:spcBef>
                <a:spcPts val="0"/>
              </a:spcBef>
              <a:spcAft>
                <a:spcPts val="0"/>
              </a:spcAft>
              <a:buClr>
                <a:srgbClr val="C29B40"/>
              </a:buClr>
              <a:buSzPts val="2030"/>
              <a:buFont typeface="Times New Roman"/>
              <a:buChar char="●"/>
            </a:pPr>
            <a:r>
              <a:rPr b="1" lang="en" sz="2029">
                <a:solidFill>
                  <a:srgbClr val="C29B40"/>
                </a:solidFill>
                <a:latin typeface="Times New Roman"/>
                <a:ea typeface="Times New Roman"/>
                <a:cs typeface="Times New Roman"/>
                <a:sym typeface="Times New Roman"/>
              </a:rPr>
              <a:t>Emily Aldrich Barbour:</a:t>
            </a:r>
            <a:endParaRPr b="1" sz="2029">
              <a:solidFill>
                <a:srgbClr val="C29B40"/>
              </a:solidFill>
              <a:latin typeface="Times New Roman"/>
              <a:ea typeface="Times New Roman"/>
              <a:cs typeface="Times New Roman"/>
              <a:sym typeface="Times New Roman"/>
            </a:endParaRPr>
          </a:p>
          <a:p>
            <a:pPr indent="-332105" lvl="1" marL="914400" rtl="0" algn="l">
              <a:lnSpc>
                <a:spcPct val="115000"/>
              </a:lnSpc>
              <a:spcBef>
                <a:spcPts val="0"/>
              </a:spcBef>
              <a:spcAft>
                <a:spcPts val="0"/>
              </a:spcAft>
              <a:buClr>
                <a:srgbClr val="002349"/>
              </a:buClr>
              <a:buSzPts val="1630"/>
              <a:buFont typeface="Times New Roman"/>
              <a:buChar char="○"/>
            </a:pPr>
            <a:r>
              <a:rPr lang="en" sz="1629">
                <a:solidFill>
                  <a:schemeClr val="dk1"/>
                </a:solidFill>
                <a:latin typeface="Times New Roman"/>
                <a:ea typeface="Times New Roman"/>
                <a:cs typeface="Times New Roman"/>
                <a:sym typeface="Times New Roman"/>
              </a:rPr>
              <a:t>Real estate agent who works for Hodge &amp; Kittrell Sotheby’s International Realty. </a:t>
            </a:r>
            <a:endParaRPr sz="1629">
              <a:solidFill>
                <a:schemeClr val="dk1"/>
              </a:solidFill>
              <a:latin typeface="Times New Roman"/>
              <a:ea typeface="Times New Roman"/>
              <a:cs typeface="Times New Roman"/>
              <a:sym typeface="Times New Roman"/>
            </a:endParaRPr>
          </a:p>
          <a:p>
            <a:pPr indent="-332105" lvl="1" marL="914400" rtl="0" algn="l">
              <a:lnSpc>
                <a:spcPct val="115000"/>
              </a:lnSpc>
              <a:spcBef>
                <a:spcPts val="0"/>
              </a:spcBef>
              <a:spcAft>
                <a:spcPts val="0"/>
              </a:spcAft>
              <a:buClr>
                <a:srgbClr val="002349"/>
              </a:buClr>
              <a:buSzPts val="1630"/>
              <a:buFont typeface="Times New Roman"/>
              <a:buChar char="○"/>
            </a:pPr>
            <a:r>
              <a:rPr lang="en" sz="1629">
                <a:solidFill>
                  <a:schemeClr val="dk1"/>
                </a:solidFill>
                <a:latin typeface="Times New Roman"/>
                <a:ea typeface="Times New Roman"/>
                <a:cs typeface="Times New Roman"/>
                <a:sym typeface="Times New Roman"/>
              </a:rPr>
              <a:t>Fun, carefree, approachable, and values class and style. </a:t>
            </a:r>
            <a:endParaRPr sz="1629">
              <a:solidFill>
                <a:schemeClr val="dk1"/>
              </a:solidFill>
              <a:latin typeface="Times New Roman"/>
              <a:ea typeface="Times New Roman"/>
              <a:cs typeface="Times New Roman"/>
              <a:sym typeface="Times New Roman"/>
            </a:endParaRPr>
          </a:p>
          <a:p>
            <a:pPr indent="-332105" lvl="1" marL="914400" rtl="0" algn="l">
              <a:lnSpc>
                <a:spcPct val="115000"/>
              </a:lnSpc>
              <a:spcBef>
                <a:spcPts val="0"/>
              </a:spcBef>
              <a:spcAft>
                <a:spcPts val="0"/>
              </a:spcAft>
              <a:buClr>
                <a:srgbClr val="002349"/>
              </a:buClr>
              <a:buSzPts val="1630"/>
              <a:buFont typeface="Times New Roman"/>
              <a:buChar char="○"/>
            </a:pPr>
            <a:r>
              <a:rPr lang="en" sz="1629">
                <a:solidFill>
                  <a:schemeClr val="dk1"/>
                </a:solidFill>
                <a:latin typeface="Times New Roman"/>
                <a:ea typeface="Times New Roman"/>
                <a:cs typeface="Times New Roman"/>
                <a:sym typeface="Times New Roman"/>
              </a:rPr>
              <a:t>Working in real estate for seven years.</a:t>
            </a:r>
            <a:endParaRPr sz="1629">
              <a:solidFill>
                <a:schemeClr val="dk1"/>
              </a:solidFill>
              <a:latin typeface="Times New Roman"/>
              <a:ea typeface="Times New Roman"/>
              <a:cs typeface="Times New Roman"/>
              <a:sym typeface="Times New Roman"/>
            </a:endParaRPr>
          </a:p>
          <a:p>
            <a:pPr indent="-332105" lvl="1" marL="914400" rtl="0" algn="l">
              <a:lnSpc>
                <a:spcPct val="115000"/>
              </a:lnSpc>
              <a:spcBef>
                <a:spcPts val="0"/>
              </a:spcBef>
              <a:spcAft>
                <a:spcPts val="0"/>
              </a:spcAft>
              <a:buClr>
                <a:srgbClr val="002349"/>
              </a:buClr>
              <a:buSzPts val="1630"/>
              <a:buFont typeface="Times New Roman"/>
              <a:buChar char="○"/>
            </a:pPr>
            <a:r>
              <a:rPr lang="en" sz="1629">
                <a:solidFill>
                  <a:schemeClr val="dk1"/>
                </a:solidFill>
                <a:latin typeface="Times New Roman"/>
                <a:ea typeface="Times New Roman"/>
                <a:cs typeface="Times New Roman"/>
                <a:sym typeface="Times New Roman"/>
              </a:rPr>
              <a:t>Been at Hodge &amp; Kittrell Sotheby’s International Realty for seven years and is in the top 25 agents in the office. </a:t>
            </a:r>
            <a:endParaRPr sz="1629">
              <a:solidFill>
                <a:schemeClr val="dk1"/>
              </a:solidFill>
              <a:latin typeface="Times New Roman"/>
              <a:ea typeface="Times New Roman"/>
              <a:cs typeface="Times New Roman"/>
              <a:sym typeface="Times New Roman"/>
            </a:endParaRPr>
          </a:p>
          <a:p>
            <a:pPr indent="-332105" lvl="1" marL="914400" rtl="0" algn="l">
              <a:lnSpc>
                <a:spcPct val="115000"/>
              </a:lnSpc>
              <a:spcBef>
                <a:spcPts val="0"/>
              </a:spcBef>
              <a:spcAft>
                <a:spcPts val="0"/>
              </a:spcAft>
              <a:buClr>
                <a:srgbClr val="002349"/>
              </a:buClr>
              <a:buSzPts val="1630"/>
              <a:buFont typeface="Times New Roman"/>
              <a:buChar char="○"/>
            </a:pPr>
            <a:r>
              <a:rPr lang="en" sz="1629">
                <a:solidFill>
                  <a:schemeClr val="dk1"/>
                </a:solidFill>
                <a:latin typeface="Times New Roman"/>
                <a:ea typeface="Times New Roman"/>
                <a:cs typeface="Times New Roman"/>
                <a:sym typeface="Times New Roman"/>
              </a:rPr>
              <a:t>Graduated from NC State and for 12 years she has served on the Board of CHASS. </a:t>
            </a:r>
            <a:endParaRPr sz="1629">
              <a:solidFill>
                <a:schemeClr val="dk1"/>
              </a:solidFill>
              <a:latin typeface="Times New Roman"/>
              <a:ea typeface="Times New Roman"/>
              <a:cs typeface="Times New Roman"/>
              <a:sym typeface="Times New Roman"/>
            </a:endParaRPr>
          </a:p>
          <a:p>
            <a:pPr indent="-357505" lvl="0" marL="457200" rtl="0" algn="l">
              <a:lnSpc>
                <a:spcPct val="115000"/>
              </a:lnSpc>
              <a:spcBef>
                <a:spcPts val="1000"/>
              </a:spcBef>
              <a:spcAft>
                <a:spcPts val="0"/>
              </a:spcAft>
              <a:buClr>
                <a:srgbClr val="C29B40"/>
              </a:buClr>
              <a:buSzPts val="2030"/>
              <a:buFont typeface="Times New Roman"/>
              <a:buChar char="●"/>
            </a:pPr>
            <a:r>
              <a:rPr b="1" lang="en" sz="2029">
                <a:solidFill>
                  <a:srgbClr val="C29B40"/>
                </a:solidFill>
                <a:latin typeface="Times New Roman"/>
                <a:ea typeface="Times New Roman"/>
                <a:cs typeface="Times New Roman"/>
                <a:sym typeface="Times New Roman"/>
              </a:rPr>
              <a:t>Hodge &amp; Kittrell Sotheby’s International Realty: </a:t>
            </a:r>
            <a:endParaRPr b="1" sz="2029">
              <a:solidFill>
                <a:srgbClr val="C29B40"/>
              </a:solidFill>
              <a:latin typeface="Times New Roman"/>
              <a:ea typeface="Times New Roman"/>
              <a:cs typeface="Times New Roman"/>
              <a:sym typeface="Times New Roman"/>
            </a:endParaRPr>
          </a:p>
          <a:p>
            <a:pPr indent="-332105" lvl="1" marL="914400" rtl="0" algn="l">
              <a:lnSpc>
                <a:spcPct val="115000"/>
              </a:lnSpc>
              <a:spcBef>
                <a:spcPts val="0"/>
              </a:spcBef>
              <a:spcAft>
                <a:spcPts val="0"/>
              </a:spcAft>
              <a:buClr>
                <a:srgbClr val="002349"/>
              </a:buClr>
              <a:buSzPts val="1630"/>
              <a:buFont typeface="Times New Roman"/>
              <a:buChar char="○"/>
            </a:pPr>
            <a:r>
              <a:rPr lang="en" sz="1629">
                <a:solidFill>
                  <a:schemeClr val="dk1"/>
                </a:solidFill>
                <a:latin typeface="Times New Roman"/>
                <a:ea typeface="Times New Roman"/>
                <a:cs typeface="Times New Roman"/>
                <a:sym typeface="Times New Roman"/>
              </a:rPr>
              <a:t>A </a:t>
            </a:r>
            <a:r>
              <a:rPr lang="en" sz="1629">
                <a:solidFill>
                  <a:schemeClr val="dk1"/>
                </a:solidFill>
                <a:latin typeface="Times New Roman"/>
                <a:ea typeface="Times New Roman"/>
                <a:cs typeface="Times New Roman"/>
                <a:sym typeface="Times New Roman"/>
              </a:rPr>
              <a:t>subsidiary</a:t>
            </a:r>
            <a:r>
              <a:rPr lang="en" sz="1629">
                <a:solidFill>
                  <a:schemeClr val="dk1"/>
                </a:solidFill>
                <a:latin typeface="Times New Roman"/>
                <a:ea typeface="Times New Roman"/>
                <a:cs typeface="Times New Roman"/>
                <a:sym typeface="Times New Roman"/>
              </a:rPr>
              <a:t> of the Sotheby’s International Realty.</a:t>
            </a:r>
            <a:endParaRPr sz="1629">
              <a:solidFill>
                <a:schemeClr val="dk1"/>
              </a:solidFill>
              <a:latin typeface="Times New Roman"/>
              <a:ea typeface="Times New Roman"/>
              <a:cs typeface="Times New Roman"/>
              <a:sym typeface="Times New Roman"/>
            </a:endParaRPr>
          </a:p>
          <a:p>
            <a:pPr indent="-332105" lvl="1" marL="914400" rtl="0" algn="l">
              <a:lnSpc>
                <a:spcPct val="115000"/>
              </a:lnSpc>
              <a:spcBef>
                <a:spcPts val="0"/>
              </a:spcBef>
              <a:spcAft>
                <a:spcPts val="0"/>
              </a:spcAft>
              <a:buClr>
                <a:srgbClr val="002349"/>
              </a:buClr>
              <a:buSzPts val="1630"/>
              <a:buFont typeface="Times New Roman"/>
              <a:buChar char="○"/>
            </a:pPr>
            <a:r>
              <a:rPr lang="en" sz="1629">
                <a:solidFill>
                  <a:schemeClr val="dk1"/>
                </a:solidFill>
                <a:latin typeface="Times New Roman"/>
                <a:ea typeface="Times New Roman"/>
                <a:cs typeface="Times New Roman"/>
                <a:sym typeface="Times New Roman"/>
              </a:rPr>
              <a:t>Hodge &amp; Kittrell Sotheby’s International Realty was founded about 10 years ago.</a:t>
            </a:r>
            <a:endParaRPr sz="1629">
              <a:solidFill>
                <a:schemeClr val="dk1"/>
              </a:solidFill>
              <a:latin typeface="Times New Roman"/>
              <a:ea typeface="Times New Roman"/>
              <a:cs typeface="Times New Roman"/>
              <a:sym typeface="Times New Roman"/>
            </a:endParaRPr>
          </a:p>
          <a:p>
            <a:pPr indent="-332105" lvl="1" marL="914400" rtl="0" algn="l">
              <a:lnSpc>
                <a:spcPct val="115000"/>
              </a:lnSpc>
              <a:spcBef>
                <a:spcPts val="0"/>
              </a:spcBef>
              <a:spcAft>
                <a:spcPts val="0"/>
              </a:spcAft>
              <a:buClr>
                <a:srgbClr val="002349"/>
              </a:buClr>
              <a:buSzPts val="1630"/>
              <a:buFont typeface="Times New Roman"/>
              <a:buChar char="○"/>
            </a:pPr>
            <a:r>
              <a:rPr lang="en" sz="1629">
                <a:solidFill>
                  <a:schemeClr val="dk1"/>
                </a:solidFill>
                <a:latin typeface="Times New Roman"/>
                <a:ea typeface="Times New Roman"/>
                <a:cs typeface="Times New Roman"/>
                <a:sym typeface="Times New Roman"/>
              </a:rPr>
              <a:t>Locations in Chapel Hill, Raleigh and one coming soon to Apex.</a:t>
            </a:r>
            <a:endParaRPr sz="1629">
              <a:solidFill>
                <a:schemeClr val="dk1"/>
              </a:solidFill>
              <a:latin typeface="Times New Roman"/>
              <a:ea typeface="Times New Roman"/>
              <a:cs typeface="Times New Roman"/>
              <a:sym typeface="Times New Roman"/>
            </a:endParaRPr>
          </a:p>
        </p:txBody>
      </p:sp>
      <p:cxnSp>
        <p:nvCxnSpPr>
          <p:cNvPr id="66" name="Google Shape;66;p14"/>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70" name="Shape 70"/>
        <p:cNvGrpSpPr/>
        <p:nvPr/>
      </p:nvGrpSpPr>
      <p:grpSpPr>
        <a:xfrm>
          <a:off x="0" y="0"/>
          <a:ext cx="0" cy="0"/>
          <a:chOff x="0" y="0"/>
          <a:chExt cx="0" cy="0"/>
        </a:xfrm>
      </p:grpSpPr>
      <p:sp>
        <p:nvSpPr>
          <p:cNvPr id="71" name="Google Shape;71;p15"/>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Campaign Goals &amp; Scope</a:t>
            </a:r>
            <a:endParaRPr b="1" sz="3020">
              <a:solidFill>
                <a:srgbClr val="002349"/>
              </a:solidFill>
              <a:latin typeface="Times New Roman"/>
              <a:ea typeface="Times New Roman"/>
              <a:cs typeface="Times New Roman"/>
              <a:sym typeface="Times New Roman"/>
            </a:endParaRPr>
          </a:p>
        </p:txBody>
      </p:sp>
      <p:sp>
        <p:nvSpPr>
          <p:cNvPr id="72" name="Google Shape;72;p15"/>
          <p:cNvSpPr txBox="1"/>
          <p:nvPr>
            <p:ph idx="1" type="body"/>
          </p:nvPr>
        </p:nvSpPr>
        <p:spPr>
          <a:xfrm>
            <a:off x="311700" y="1000075"/>
            <a:ext cx="8286600" cy="3130800"/>
          </a:xfrm>
          <a:prstGeom prst="rect">
            <a:avLst/>
          </a:prstGeom>
        </p:spPr>
        <p:txBody>
          <a:bodyPr anchorCtr="0" anchor="t" bIns="91425" lIns="91425" spcFirstLastPara="1" rIns="91425" wrap="square" tIns="91425">
            <a:spAutoFit/>
          </a:bodyPr>
          <a:lstStyle/>
          <a:p>
            <a:pPr indent="-389255" lvl="0" marL="457200" rtl="0" algn="l">
              <a:lnSpc>
                <a:spcPct val="115000"/>
              </a:lnSpc>
              <a:spcBef>
                <a:spcPts val="0"/>
              </a:spcBef>
              <a:spcAft>
                <a:spcPts val="0"/>
              </a:spcAft>
              <a:buClr>
                <a:srgbClr val="C29B40"/>
              </a:buClr>
              <a:buSzPts val="2530"/>
              <a:buFont typeface="Times New Roman"/>
              <a:buChar char="●"/>
            </a:pPr>
            <a:r>
              <a:rPr b="1" lang="en" sz="2530">
                <a:solidFill>
                  <a:srgbClr val="C29B40"/>
                </a:solidFill>
                <a:latin typeface="Times New Roman"/>
                <a:ea typeface="Times New Roman"/>
                <a:cs typeface="Times New Roman"/>
                <a:sym typeface="Times New Roman"/>
              </a:rPr>
              <a:t>GOALS</a:t>
            </a:r>
            <a:endParaRPr b="1" sz="2530">
              <a:solidFill>
                <a:srgbClr val="C29B40"/>
              </a:solidFill>
              <a:latin typeface="Times New Roman"/>
              <a:ea typeface="Times New Roman"/>
              <a:cs typeface="Times New Roman"/>
              <a:sym typeface="Times New Roman"/>
            </a:endParaRPr>
          </a:p>
          <a:p>
            <a:pPr indent="-370205" lvl="1" marL="914400" rtl="0" algn="l">
              <a:lnSpc>
                <a:spcPct val="115000"/>
              </a:lnSpc>
              <a:spcBef>
                <a:spcPts val="0"/>
              </a:spcBef>
              <a:spcAft>
                <a:spcPts val="0"/>
              </a:spcAft>
              <a:buClr>
                <a:srgbClr val="002349"/>
              </a:buClr>
              <a:buSzPts val="2230"/>
              <a:buFont typeface="Times New Roman"/>
              <a:buChar char="○"/>
            </a:pPr>
            <a:r>
              <a:rPr lang="en" sz="2230">
                <a:solidFill>
                  <a:schemeClr val="dk1"/>
                </a:solidFill>
                <a:latin typeface="Times New Roman"/>
                <a:ea typeface="Times New Roman"/>
                <a:cs typeface="Times New Roman"/>
                <a:sym typeface="Times New Roman"/>
              </a:rPr>
              <a:t>E</a:t>
            </a:r>
            <a:r>
              <a:rPr lang="en" sz="2230">
                <a:solidFill>
                  <a:schemeClr val="dk1"/>
                </a:solidFill>
                <a:latin typeface="Times New Roman"/>
                <a:ea typeface="Times New Roman"/>
                <a:cs typeface="Times New Roman"/>
                <a:sym typeface="Times New Roman"/>
              </a:rPr>
              <a:t>stablishing herself as the go-to real estate agent in Raleigh</a:t>
            </a:r>
            <a:endParaRPr sz="2230">
              <a:solidFill>
                <a:schemeClr val="dk1"/>
              </a:solidFill>
              <a:latin typeface="Times New Roman"/>
              <a:ea typeface="Times New Roman"/>
              <a:cs typeface="Times New Roman"/>
              <a:sym typeface="Times New Roman"/>
            </a:endParaRPr>
          </a:p>
          <a:p>
            <a:pPr indent="-370205" lvl="1" marL="914400" rtl="0" algn="l">
              <a:lnSpc>
                <a:spcPct val="115000"/>
              </a:lnSpc>
              <a:spcBef>
                <a:spcPts val="0"/>
              </a:spcBef>
              <a:spcAft>
                <a:spcPts val="0"/>
              </a:spcAft>
              <a:buClr>
                <a:srgbClr val="002349"/>
              </a:buClr>
              <a:buSzPts val="2230"/>
              <a:buFont typeface="Times New Roman"/>
              <a:buChar char="○"/>
            </a:pPr>
            <a:r>
              <a:rPr lang="en" sz="2230">
                <a:solidFill>
                  <a:schemeClr val="dk1"/>
                </a:solidFill>
                <a:latin typeface="Times New Roman"/>
                <a:ea typeface="Times New Roman"/>
                <a:cs typeface="Times New Roman"/>
                <a:sym typeface="Times New Roman"/>
              </a:rPr>
              <a:t>Expanding into millennial and Gen Z client bases.</a:t>
            </a:r>
            <a:endParaRPr sz="2230">
              <a:solidFill>
                <a:schemeClr val="dk1"/>
              </a:solidFill>
              <a:latin typeface="Times New Roman"/>
              <a:ea typeface="Times New Roman"/>
              <a:cs typeface="Times New Roman"/>
              <a:sym typeface="Times New Roman"/>
            </a:endParaRPr>
          </a:p>
          <a:p>
            <a:pPr indent="-389255" lvl="0" marL="457200" rtl="0" algn="l">
              <a:lnSpc>
                <a:spcPct val="115000"/>
              </a:lnSpc>
              <a:spcBef>
                <a:spcPts val="1000"/>
              </a:spcBef>
              <a:spcAft>
                <a:spcPts val="0"/>
              </a:spcAft>
              <a:buClr>
                <a:srgbClr val="C29B40"/>
              </a:buClr>
              <a:buSzPts val="2530"/>
              <a:buFont typeface="Times New Roman"/>
              <a:buChar char="●"/>
            </a:pPr>
            <a:r>
              <a:rPr b="1" lang="en" sz="2530">
                <a:solidFill>
                  <a:srgbClr val="C29B40"/>
                </a:solidFill>
                <a:latin typeface="Times New Roman"/>
                <a:ea typeface="Times New Roman"/>
                <a:cs typeface="Times New Roman"/>
                <a:sym typeface="Times New Roman"/>
              </a:rPr>
              <a:t>SCOPE</a:t>
            </a:r>
            <a:endParaRPr b="1" sz="2530">
              <a:solidFill>
                <a:srgbClr val="C29B40"/>
              </a:solidFill>
              <a:latin typeface="Times New Roman"/>
              <a:ea typeface="Times New Roman"/>
              <a:cs typeface="Times New Roman"/>
              <a:sym typeface="Times New Roman"/>
            </a:endParaRPr>
          </a:p>
          <a:p>
            <a:pPr indent="-370205" lvl="1" marL="914400" rtl="0" algn="l">
              <a:lnSpc>
                <a:spcPct val="115000"/>
              </a:lnSpc>
              <a:spcBef>
                <a:spcPts val="0"/>
              </a:spcBef>
              <a:spcAft>
                <a:spcPts val="0"/>
              </a:spcAft>
              <a:buClr>
                <a:srgbClr val="002349"/>
              </a:buClr>
              <a:buSzPts val="2230"/>
              <a:buFont typeface="Times New Roman"/>
              <a:buChar char="○"/>
            </a:pPr>
            <a:r>
              <a:rPr lang="en" sz="2230">
                <a:solidFill>
                  <a:schemeClr val="dk1"/>
                </a:solidFill>
                <a:latin typeface="Times New Roman"/>
                <a:ea typeface="Times New Roman"/>
                <a:cs typeface="Times New Roman"/>
                <a:sym typeface="Times New Roman"/>
              </a:rPr>
              <a:t>C</a:t>
            </a:r>
            <a:r>
              <a:rPr lang="en" sz="2230">
                <a:solidFill>
                  <a:schemeClr val="dk1"/>
                </a:solidFill>
                <a:latin typeface="Times New Roman"/>
                <a:ea typeface="Times New Roman"/>
                <a:cs typeface="Times New Roman"/>
                <a:sym typeface="Times New Roman"/>
              </a:rPr>
              <a:t>reating consistency in her online presence through branding</a:t>
            </a:r>
            <a:endParaRPr sz="2230">
              <a:solidFill>
                <a:schemeClr val="dk1"/>
              </a:solidFill>
              <a:latin typeface="Times New Roman"/>
              <a:ea typeface="Times New Roman"/>
              <a:cs typeface="Times New Roman"/>
              <a:sym typeface="Times New Roman"/>
            </a:endParaRPr>
          </a:p>
          <a:p>
            <a:pPr indent="-370205" lvl="1" marL="914400" rtl="0" algn="l">
              <a:lnSpc>
                <a:spcPct val="115000"/>
              </a:lnSpc>
              <a:spcBef>
                <a:spcPts val="0"/>
              </a:spcBef>
              <a:spcAft>
                <a:spcPts val="0"/>
              </a:spcAft>
              <a:buClr>
                <a:srgbClr val="002349"/>
              </a:buClr>
              <a:buSzPts val="2230"/>
              <a:buFont typeface="Times New Roman"/>
              <a:buChar char="○"/>
            </a:pPr>
            <a:r>
              <a:rPr lang="en" sz="2230">
                <a:solidFill>
                  <a:schemeClr val="dk1"/>
                </a:solidFill>
                <a:latin typeface="Times New Roman"/>
                <a:ea typeface="Times New Roman"/>
                <a:cs typeface="Times New Roman"/>
                <a:sym typeface="Times New Roman"/>
              </a:rPr>
              <a:t>Ideating about her social media strategy</a:t>
            </a:r>
            <a:endParaRPr sz="2230">
              <a:solidFill>
                <a:schemeClr val="dk1"/>
              </a:solidFill>
              <a:latin typeface="Times New Roman"/>
              <a:ea typeface="Times New Roman"/>
              <a:cs typeface="Times New Roman"/>
              <a:sym typeface="Times New Roman"/>
            </a:endParaRPr>
          </a:p>
          <a:p>
            <a:pPr indent="-370205" lvl="1" marL="914400" rtl="0" algn="l">
              <a:lnSpc>
                <a:spcPct val="115000"/>
              </a:lnSpc>
              <a:spcBef>
                <a:spcPts val="0"/>
              </a:spcBef>
              <a:spcAft>
                <a:spcPts val="0"/>
              </a:spcAft>
              <a:buClr>
                <a:srgbClr val="002349"/>
              </a:buClr>
              <a:buSzPts val="2230"/>
              <a:buFont typeface="Times New Roman"/>
              <a:buChar char="○"/>
            </a:pPr>
            <a:r>
              <a:rPr lang="en" sz="2230">
                <a:solidFill>
                  <a:schemeClr val="dk1"/>
                </a:solidFill>
                <a:latin typeface="Times New Roman"/>
                <a:ea typeface="Times New Roman"/>
                <a:cs typeface="Times New Roman"/>
                <a:sym typeface="Times New Roman"/>
              </a:rPr>
              <a:t>Conducting research on millennial and Gen Z needs.</a:t>
            </a:r>
            <a:endParaRPr sz="2230">
              <a:solidFill>
                <a:schemeClr val="dk1"/>
              </a:solidFill>
              <a:latin typeface="Times New Roman"/>
              <a:ea typeface="Times New Roman"/>
              <a:cs typeface="Times New Roman"/>
              <a:sym typeface="Times New Roman"/>
            </a:endParaRPr>
          </a:p>
        </p:txBody>
      </p:sp>
      <p:cxnSp>
        <p:nvCxnSpPr>
          <p:cNvPr id="73" name="Google Shape;73;p15"/>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77" name="Shape 77"/>
        <p:cNvGrpSpPr/>
        <p:nvPr/>
      </p:nvGrpSpPr>
      <p:grpSpPr>
        <a:xfrm>
          <a:off x="0" y="0"/>
          <a:ext cx="0" cy="0"/>
          <a:chOff x="0" y="0"/>
          <a:chExt cx="0" cy="0"/>
        </a:xfrm>
      </p:grpSpPr>
      <p:sp>
        <p:nvSpPr>
          <p:cNvPr id="78" name="Google Shape;78;p16"/>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SWOT Grid</a:t>
            </a:r>
            <a:endParaRPr b="1" sz="3020">
              <a:solidFill>
                <a:srgbClr val="002349"/>
              </a:solidFill>
              <a:latin typeface="Times New Roman"/>
              <a:ea typeface="Times New Roman"/>
              <a:cs typeface="Times New Roman"/>
              <a:sym typeface="Times New Roman"/>
            </a:endParaRPr>
          </a:p>
        </p:txBody>
      </p:sp>
      <p:graphicFrame>
        <p:nvGraphicFramePr>
          <p:cNvPr id="79" name="Google Shape;79;p16"/>
          <p:cNvGraphicFramePr/>
          <p:nvPr/>
        </p:nvGraphicFramePr>
        <p:xfrm>
          <a:off x="529675" y="1151137"/>
          <a:ext cx="3000000" cy="3000000"/>
        </p:xfrm>
        <a:graphic>
          <a:graphicData uri="http://schemas.openxmlformats.org/drawingml/2006/table">
            <a:tbl>
              <a:tblPr>
                <a:noFill/>
                <a:tableStyleId>{BA617A7F-EE08-4E55-B1C9-D92A4EFE1A67}</a:tableStyleId>
              </a:tblPr>
              <a:tblGrid>
                <a:gridCol w="4042325"/>
                <a:gridCol w="4042325"/>
              </a:tblGrid>
              <a:tr h="1745175">
                <a:tc>
                  <a:txBody>
                    <a:bodyPr/>
                    <a:lstStyle/>
                    <a:p>
                      <a:pPr indent="0" lvl="0" marL="0" rtl="0" algn="l">
                        <a:spcBef>
                          <a:spcPts val="0"/>
                        </a:spcBef>
                        <a:spcAft>
                          <a:spcPts val="0"/>
                        </a:spcAft>
                        <a:buNone/>
                      </a:pPr>
                      <a:r>
                        <a:rPr b="1" lang="en" sz="1700">
                          <a:solidFill>
                            <a:schemeClr val="dk1"/>
                          </a:solidFill>
                          <a:latin typeface="Times New Roman"/>
                          <a:ea typeface="Times New Roman"/>
                          <a:cs typeface="Times New Roman"/>
                          <a:sym typeface="Times New Roman"/>
                        </a:rPr>
                        <a:t>Strengths:</a:t>
                      </a:r>
                      <a:endParaRPr b="1" sz="17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Part of an international parent company.</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Brand association.</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Great current housing market.</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We are not in an election year.</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Agents age and wisdom.</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Agents ability to relationship build. </a:t>
                      </a:r>
                      <a:endParaRPr sz="1300">
                        <a:solidFill>
                          <a:schemeClr val="dk1"/>
                        </a:solidFill>
                        <a:latin typeface="Times New Roman"/>
                        <a:ea typeface="Times New Roman"/>
                        <a:cs typeface="Times New Roman"/>
                        <a:sym typeface="Times New Roman"/>
                      </a:endParaRPr>
                    </a:p>
                  </a:txBody>
                  <a:tcPr marT="91425" marB="91425" marR="91425" marL="91425">
                    <a:lnL cap="flat" cmpd="sng" w="28575">
                      <a:solidFill>
                        <a:srgbClr val="002349"/>
                      </a:solidFill>
                      <a:prstDash val="solid"/>
                      <a:round/>
                      <a:headEnd len="sm" w="sm" type="none"/>
                      <a:tailEnd len="sm" w="sm" type="none"/>
                    </a:lnL>
                    <a:lnR cap="flat" cmpd="sng" w="28575">
                      <a:solidFill>
                        <a:srgbClr val="002349"/>
                      </a:solidFill>
                      <a:prstDash val="solid"/>
                      <a:round/>
                      <a:headEnd len="sm" w="sm" type="none"/>
                      <a:tailEnd len="sm" w="sm" type="none"/>
                    </a:lnR>
                    <a:lnT cap="flat" cmpd="sng" w="28575">
                      <a:solidFill>
                        <a:srgbClr val="002349"/>
                      </a:solidFill>
                      <a:prstDash val="solid"/>
                      <a:round/>
                      <a:headEnd len="sm" w="sm" type="none"/>
                      <a:tailEnd len="sm" w="sm" type="none"/>
                    </a:lnT>
                    <a:lnB cap="flat" cmpd="sng" w="28575">
                      <a:solidFill>
                        <a:srgbClr val="002349"/>
                      </a:solidFill>
                      <a:prstDash val="solid"/>
                      <a:round/>
                      <a:headEnd len="sm" w="sm" type="none"/>
                      <a:tailEnd len="sm" w="sm" type="none"/>
                    </a:lnB>
                  </a:tcPr>
                </a:tc>
                <a:tc>
                  <a:txBody>
                    <a:bodyPr/>
                    <a:lstStyle/>
                    <a:p>
                      <a:pPr indent="0" lvl="0" marL="0" rtl="0" algn="l">
                        <a:spcBef>
                          <a:spcPts val="0"/>
                        </a:spcBef>
                        <a:spcAft>
                          <a:spcPts val="0"/>
                        </a:spcAft>
                        <a:buNone/>
                      </a:pPr>
                      <a:r>
                        <a:rPr b="1" lang="en" sz="1700">
                          <a:solidFill>
                            <a:schemeClr val="dk1"/>
                          </a:solidFill>
                          <a:latin typeface="Times New Roman"/>
                          <a:ea typeface="Times New Roman"/>
                          <a:cs typeface="Times New Roman"/>
                          <a:sym typeface="Times New Roman"/>
                        </a:rPr>
                        <a:t>Weaknesses:</a:t>
                      </a:r>
                      <a:endParaRPr b="1" sz="17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Limitations set by Sotheby’s International Realty brand.</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The brand appears geared towards the wealthy.</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Agent’s social media presence.</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Agent’s </a:t>
                      </a:r>
                      <a:r>
                        <a:rPr lang="en" sz="1300">
                          <a:solidFill>
                            <a:schemeClr val="dk1"/>
                          </a:solidFill>
                          <a:latin typeface="Times New Roman"/>
                          <a:ea typeface="Times New Roman"/>
                          <a:cs typeface="Times New Roman"/>
                          <a:sym typeface="Times New Roman"/>
                        </a:rPr>
                        <a:t>online presence.</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Limited client base (primarily 50-75 years old).</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Agent is behind on industry trends.</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Agent is lacking a personal team. </a:t>
                      </a:r>
                      <a:endParaRPr sz="1300">
                        <a:solidFill>
                          <a:schemeClr val="dk1"/>
                        </a:solidFill>
                        <a:latin typeface="Times New Roman"/>
                        <a:ea typeface="Times New Roman"/>
                        <a:cs typeface="Times New Roman"/>
                        <a:sym typeface="Times New Roman"/>
                      </a:endParaRPr>
                    </a:p>
                  </a:txBody>
                  <a:tcPr marT="91425" marB="91425" marR="91425" marL="91425">
                    <a:lnL cap="flat" cmpd="sng" w="28575">
                      <a:solidFill>
                        <a:srgbClr val="002349"/>
                      </a:solidFill>
                      <a:prstDash val="solid"/>
                      <a:round/>
                      <a:headEnd len="sm" w="sm" type="none"/>
                      <a:tailEnd len="sm" w="sm" type="none"/>
                    </a:lnL>
                    <a:lnR cap="flat" cmpd="sng" w="28575">
                      <a:solidFill>
                        <a:srgbClr val="002349"/>
                      </a:solidFill>
                      <a:prstDash val="solid"/>
                      <a:round/>
                      <a:headEnd len="sm" w="sm" type="none"/>
                      <a:tailEnd len="sm" w="sm" type="none"/>
                    </a:lnR>
                    <a:lnT cap="flat" cmpd="sng" w="28575">
                      <a:solidFill>
                        <a:srgbClr val="002349"/>
                      </a:solidFill>
                      <a:prstDash val="solid"/>
                      <a:round/>
                      <a:headEnd len="sm" w="sm" type="none"/>
                      <a:tailEnd len="sm" w="sm" type="none"/>
                    </a:lnT>
                    <a:lnB cap="flat" cmpd="sng" w="28575">
                      <a:solidFill>
                        <a:srgbClr val="002349"/>
                      </a:solidFill>
                      <a:prstDash val="solid"/>
                      <a:round/>
                      <a:headEnd len="sm" w="sm" type="none"/>
                      <a:tailEnd len="sm" w="sm" type="none"/>
                    </a:lnB>
                  </a:tcPr>
                </a:tc>
              </a:tr>
              <a:tr h="1569500">
                <a:tc>
                  <a:txBody>
                    <a:bodyPr/>
                    <a:lstStyle/>
                    <a:p>
                      <a:pPr indent="0" lvl="0" marL="0" rtl="0" algn="l">
                        <a:spcBef>
                          <a:spcPts val="0"/>
                        </a:spcBef>
                        <a:spcAft>
                          <a:spcPts val="0"/>
                        </a:spcAft>
                        <a:buNone/>
                      </a:pPr>
                      <a:r>
                        <a:rPr b="1" lang="en" sz="1600">
                          <a:solidFill>
                            <a:schemeClr val="dk1"/>
                          </a:solidFill>
                          <a:latin typeface="Times New Roman"/>
                          <a:ea typeface="Times New Roman"/>
                          <a:cs typeface="Times New Roman"/>
                          <a:sym typeface="Times New Roman"/>
                        </a:rPr>
                        <a:t>Opportunities</a:t>
                      </a:r>
                      <a:r>
                        <a:rPr b="1" lang="en" sz="1600">
                          <a:solidFill>
                            <a:schemeClr val="dk1"/>
                          </a:solidFill>
                          <a:latin typeface="Times New Roman"/>
                          <a:ea typeface="Times New Roman"/>
                          <a:cs typeface="Times New Roman"/>
                          <a:sym typeface="Times New Roman"/>
                        </a:rPr>
                        <a:t>:</a:t>
                      </a:r>
                      <a:endParaRPr b="1" sz="16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People and businesses moving into Raleigh.</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Tabling and booths at community events. </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Real estate awards.</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Posting on the Next Door app.</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Hiring a social media intern/assistant.</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Informational and educational social media content. </a:t>
                      </a:r>
                      <a:endParaRPr sz="1300">
                        <a:solidFill>
                          <a:schemeClr val="dk1"/>
                        </a:solidFill>
                        <a:latin typeface="Times New Roman"/>
                        <a:ea typeface="Times New Roman"/>
                        <a:cs typeface="Times New Roman"/>
                        <a:sym typeface="Times New Roman"/>
                      </a:endParaRPr>
                    </a:p>
                  </a:txBody>
                  <a:tcPr marT="91425" marB="91425" marR="91425" marL="91425">
                    <a:lnL cap="flat" cmpd="sng" w="28575">
                      <a:solidFill>
                        <a:srgbClr val="002349"/>
                      </a:solidFill>
                      <a:prstDash val="solid"/>
                      <a:round/>
                      <a:headEnd len="sm" w="sm" type="none"/>
                      <a:tailEnd len="sm" w="sm" type="none"/>
                    </a:lnL>
                    <a:lnR cap="flat" cmpd="sng" w="28575">
                      <a:solidFill>
                        <a:srgbClr val="002349"/>
                      </a:solidFill>
                      <a:prstDash val="solid"/>
                      <a:round/>
                      <a:headEnd len="sm" w="sm" type="none"/>
                      <a:tailEnd len="sm" w="sm" type="none"/>
                    </a:lnR>
                    <a:lnT cap="flat" cmpd="sng" w="28575">
                      <a:solidFill>
                        <a:srgbClr val="002349"/>
                      </a:solidFill>
                      <a:prstDash val="solid"/>
                      <a:round/>
                      <a:headEnd len="sm" w="sm" type="none"/>
                      <a:tailEnd len="sm" w="sm" type="none"/>
                    </a:lnT>
                    <a:lnB cap="flat" cmpd="sng" w="28575">
                      <a:solidFill>
                        <a:srgbClr val="002349"/>
                      </a:solidFill>
                      <a:prstDash val="solid"/>
                      <a:round/>
                      <a:headEnd len="sm" w="sm" type="none"/>
                      <a:tailEnd len="sm" w="sm" type="none"/>
                    </a:lnB>
                  </a:tcPr>
                </a:tc>
                <a:tc>
                  <a:txBody>
                    <a:bodyPr/>
                    <a:lstStyle/>
                    <a:p>
                      <a:pPr indent="0" lvl="0" marL="0" rtl="0" algn="l">
                        <a:spcBef>
                          <a:spcPts val="0"/>
                        </a:spcBef>
                        <a:spcAft>
                          <a:spcPts val="0"/>
                        </a:spcAft>
                        <a:buNone/>
                      </a:pPr>
                      <a:r>
                        <a:rPr b="1" lang="en" sz="1700">
                          <a:solidFill>
                            <a:schemeClr val="dk1"/>
                          </a:solidFill>
                          <a:latin typeface="Times New Roman"/>
                          <a:ea typeface="Times New Roman"/>
                          <a:cs typeface="Times New Roman"/>
                          <a:sym typeface="Times New Roman"/>
                        </a:rPr>
                        <a:t>Threats</a:t>
                      </a:r>
                      <a:r>
                        <a:rPr b="1" lang="en" sz="1700">
                          <a:solidFill>
                            <a:schemeClr val="dk1"/>
                          </a:solidFill>
                          <a:latin typeface="Times New Roman"/>
                          <a:ea typeface="Times New Roman"/>
                          <a:cs typeface="Times New Roman"/>
                          <a:sym typeface="Times New Roman"/>
                        </a:rPr>
                        <a:t>:</a:t>
                      </a:r>
                      <a:endParaRPr b="1" sz="17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Political trends and administration in NC (Election Year influences homebuyer decisions) </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Top realtor competitors -niche players intensive field</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Clients are aging out of the home buying stage. </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Shifting population and buyer demographics.</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Market shifts in the Triangle (spiked interest rates).</a:t>
                      </a:r>
                      <a:endParaRPr sz="1300">
                        <a:solidFill>
                          <a:schemeClr val="dk1"/>
                        </a:solidFill>
                        <a:latin typeface="Times New Roman"/>
                        <a:ea typeface="Times New Roman"/>
                        <a:cs typeface="Times New Roman"/>
                        <a:sym typeface="Times New Roman"/>
                      </a:endParaRPr>
                    </a:p>
                    <a:p>
                      <a:pPr indent="-254000" lvl="0" marL="342900" rtl="0" algn="l">
                        <a:spcBef>
                          <a:spcPts val="0"/>
                        </a:spcBef>
                        <a:spcAft>
                          <a:spcPts val="0"/>
                        </a:spcAft>
                        <a:buClr>
                          <a:srgbClr val="C29B40"/>
                        </a:buClr>
                        <a:buSzPts val="1300"/>
                        <a:buFont typeface="Times New Roman"/>
                        <a:buChar char="●"/>
                      </a:pPr>
                      <a:r>
                        <a:rPr lang="en" sz="1300">
                          <a:solidFill>
                            <a:schemeClr val="dk1"/>
                          </a:solidFill>
                          <a:latin typeface="Times New Roman"/>
                          <a:ea typeface="Times New Roman"/>
                          <a:cs typeface="Times New Roman"/>
                          <a:sym typeface="Times New Roman"/>
                        </a:rPr>
                        <a:t>Lack of interest in new technology.</a:t>
                      </a:r>
                      <a:endParaRPr sz="1300">
                        <a:solidFill>
                          <a:schemeClr val="dk1"/>
                        </a:solidFill>
                        <a:latin typeface="Times New Roman"/>
                        <a:ea typeface="Times New Roman"/>
                        <a:cs typeface="Times New Roman"/>
                        <a:sym typeface="Times New Roman"/>
                      </a:endParaRPr>
                    </a:p>
                  </a:txBody>
                  <a:tcPr marT="91425" marB="91425" marR="91425" marL="91425">
                    <a:lnL cap="flat" cmpd="sng" w="28575">
                      <a:solidFill>
                        <a:srgbClr val="002349"/>
                      </a:solidFill>
                      <a:prstDash val="solid"/>
                      <a:round/>
                      <a:headEnd len="sm" w="sm" type="none"/>
                      <a:tailEnd len="sm" w="sm" type="none"/>
                    </a:lnL>
                    <a:lnR cap="flat" cmpd="sng" w="28575">
                      <a:solidFill>
                        <a:srgbClr val="002349"/>
                      </a:solidFill>
                      <a:prstDash val="solid"/>
                      <a:round/>
                      <a:headEnd len="sm" w="sm" type="none"/>
                      <a:tailEnd len="sm" w="sm" type="none"/>
                    </a:lnR>
                    <a:lnT cap="flat" cmpd="sng" w="28575">
                      <a:solidFill>
                        <a:srgbClr val="002349"/>
                      </a:solidFill>
                      <a:prstDash val="solid"/>
                      <a:round/>
                      <a:headEnd len="sm" w="sm" type="none"/>
                      <a:tailEnd len="sm" w="sm" type="none"/>
                    </a:lnT>
                    <a:lnB cap="flat" cmpd="sng" w="28575">
                      <a:solidFill>
                        <a:srgbClr val="002349"/>
                      </a:solidFill>
                      <a:prstDash val="solid"/>
                      <a:round/>
                      <a:headEnd len="sm" w="sm" type="none"/>
                      <a:tailEnd len="sm" w="sm" type="none"/>
                    </a:lnB>
                  </a:tcPr>
                </a:tc>
              </a:tr>
            </a:tbl>
          </a:graphicData>
        </a:graphic>
      </p:graphicFrame>
      <p:cxnSp>
        <p:nvCxnSpPr>
          <p:cNvPr id="80" name="Google Shape;80;p16"/>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84" name="Shape 84"/>
        <p:cNvGrpSpPr/>
        <p:nvPr/>
      </p:nvGrpSpPr>
      <p:grpSpPr>
        <a:xfrm>
          <a:off x="0" y="0"/>
          <a:ext cx="0" cy="0"/>
          <a:chOff x="0" y="0"/>
          <a:chExt cx="0" cy="0"/>
        </a:xfrm>
      </p:grpSpPr>
      <p:sp>
        <p:nvSpPr>
          <p:cNvPr id="85" name="Google Shape;85;p17"/>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Situational Analysis: </a:t>
            </a:r>
            <a:r>
              <a:rPr b="1" lang="en" sz="3020">
                <a:solidFill>
                  <a:srgbClr val="C29B40"/>
                </a:solidFill>
                <a:latin typeface="Times New Roman"/>
                <a:ea typeface="Times New Roman"/>
                <a:cs typeface="Times New Roman"/>
                <a:sym typeface="Times New Roman"/>
              </a:rPr>
              <a:t>Problem Statement</a:t>
            </a:r>
            <a:endParaRPr b="1" sz="3020">
              <a:solidFill>
                <a:srgbClr val="C29B40"/>
              </a:solidFill>
              <a:latin typeface="Times New Roman"/>
              <a:ea typeface="Times New Roman"/>
              <a:cs typeface="Times New Roman"/>
              <a:sym typeface="Times New Roman"/>
            </a:endParaRPr>
          </a:p>
        </p:txBody>
      </p:sp>
      <p:sp>
        <p:nvSpPr>
          <p:cNvPr id="86" name="Google Shape;86;p17"/>
          <p:cNvSpPr txBox="1"/>
          <p:nvPr>
            <p:ph idx="1" type="body"/>
          </p:nvPr>
        </p:nvSpPr>
        <p:spPr>
          <a:xfrm>
            <a:off x="311700" y="1000075"/>
            <a:ext cx="8286600" cy="2813400"/>
          </a:xfrm>
          <a:prstGeom prst="rect">
            <a:avLst/>
          </a:prstGeom>
        </p:spPr>
        <p:txBody>
          <a:bodyPr anchorCtr="0" anchor="t" bIns="91425" lIns="91425" spcFirstLastPara="1" rIns="91425" wrap="square" tIns="91425">
            <a:spAutoFit/>
          </a:bodyPr>
          <a:lstStyle/>
          <a:p>
            <a:pPr indent="-389255" lvl="0" marL="457200" rtl="0" algn="l">
              <a:lnSpc>
                <a:spcPct val="115000"/>
              </a:lnSpc>
              <a:spcBef>
                <a:spcPts val="0"/>
              </a:spcBef>
              <a:spcAft>
                <a:spcPts val="0"/>
              </a:spcAft>
              <a:buClr>
                <a:srgbClr val="C29B40"/>
              </a:buClr>
              <a:buSzPts val="2530"/>
              <a:buFont typeface="Times New Roman"/>
              <a:buChar char="●"/>
            </a:pPr>
            <a:r>
              <a:rPr lang="en" sz="2530">
                <a:solidFill>
                  <a:srgbClr val="002349"/>
                </a:solidFill>
                <a:latin typeface="Times New Roman"/>
                <a:ea typeface="Times New Roman"/>
                <a:cs typeface="Times New Roman"/>
                <a:sym typeface="Times New Roman"/>
              </a:rPr>
              <a:t>Emily Barbour is seeing her current client base of </a:t>
            </a:r>
            <a:r>
              <a:rPr b="1" lang="en" sz="2530">
                <a:solidFill>
                  <a:srgbClr val="002349"/>
                </a:solidFill>
                <a:latin typeface="Times New Roman"/>
                <a:ea typeface="Times New Roman"/>
                <a:cs typeface="Times New Roman"/>
                <a:sym typeface="Times New Roman"/>
              </a:rPr>
              <a:t>50-75 year old homebuyers age-out of needing her services</a:t>
            </a:r>
            <a:r>
              <a:rPr lang="en" sz="2530">
                <a:solidFill>
                  <a:srgbClr val="002349"/>
                </a:solidFill>
                <a:latin typeface="Times New Roman"/>
                <a:ea typeface="Times New Roman"/>
                <a:cs typeface="Times New Roman"/>
                <a:sym typeface="Times New Roman"/>
              </a:rPr>
              <a:t> as they are looking to downsize or move to senior living facilities. She needs to </a:t>
            </a:r>
            <a:r>
              <a:rPr b="1" lang="en" sz="2530">
                <a:solidFill>
                  <a:srgbClr val="002349"/>
                </a:solidFill>
                <a:latin typeface="Times New Roman"/>
                <a:ea typeface="Times New Roman"/>
                <a:cs typeface="Times New Roman"/>
                <a:sym typeface="Times New Roman"/>
              </a:rPr>
              <a:t>expand to millennial and Gen Z clients</a:t>
            </a:r>
            <a:r>
              <a:rPr lang="en" sz="2530">
                <a:solidFill>
                  <a:srgbClr val="002349"/>
                </a:solidFill>
                <a:latin typeface="Times New Roman"/>
                <a:ea typeface="Times New Roman"/>
                <a:cs typeface="Times New Roman"/>
                <a:sym typeface="Times New Roman"/>
              </a:rPr>
              <a:t> in the next five years to ensure she has stable and repeat business for the foreseeable future.</a:t>
            </a:r>
            <a:endParaRPr sz="2230">
              <a:solidFill>
                <a:srgbClr val="002349"/>
              </a:solidFill>
              <a:latin typeface="Times New Roman"/>
              <a:ea typeface="Times New Roman"/>
              <a:cs typeface="Times New Roman"/>
              <a:sym typeface="Times New Roman"/>
            </a:endParaRPr>
          </a:p>
        </p:txBody>
      </p:sp>
      <p:cxnSp>
        <p:nvCxnSpPr>
          <p:cNvPr id="87" name="Google Shape;87;p17"/>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91" name="Shape 91"/>
        <p:cNvGrpSpPr/>
        <p:nvPr/>
      </p:nvGrpSpPr>
      <p:grpSpPr>
        <a:xfrm>
          <a:off x="0" y="0"/>
          <a:ext cx="0" cy="0"/>
          <a:chOff x="0" y="0"/>
          <a:chExt cx="0" cy="0"/>
        </a:xfrm>
      </p:grpSpPr>
      <p:sp>
        <p:nvSpPr>
          <p:cNvPr id="92" name="Google Shape;92;p18"/>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Situational Analysis: </a:t>
            </a:r>
            <a:r>
              <a:rPr b="1" lang="en" sz="3020">
                <a:solidFill>
                  <a:srgbClr val="C29B40"/>
                </a:solidFill>
                <a:latin typeface="Times New Roman"/>
                <a:ea typeface="Times New Roman"/>
                <a:cs typeface="Times New Roman"/>
                <a:sym typeface="Times New Roman"/>
              </a:rPr>
              <a:t>Client Mission</a:t>
            </a:r>
            <a:endParaRPr b="1" sz="3020">
              <a:solidFill>
                <a:srgbClr val="C29B40"/>
              </a:solidFill>
              <a:latin typeface="Times New Roman"/>
              <a:ea typeface="Times New Roman"/>
              <a:cs typeface="Times New Roman"/>
              <a:sym typeface="Times New Roman"/>
            </a:endParaRPr>
          </a:p>
        </p:txBody>
      </p:sp>
      <p:sp>
        <p:nvSpPr>
          <p:cNvPr id="93" name="Google Shape;93;p18"/>
          <p:cNvSpPr txBox="1"/>
          <p:nvPr>
            <p:ph idx="1" type="body"/>
          </p:nvPr>
        </p:nvSpPr>
        <p:spPr>
          <a:xfrm>
            <a:off x="311700" y="1000075"/>
            <a:ext cx="8286600" cy="3261300"/>
          </a:xfrm>
          <a:prstGeom prst="rect">
            <a:avLst/>
          </a:prstGeom>
        </p:spPr>
        <p:txBody>
          <a:bodyPr anchorCtr="0" anchor="t" bIns="91425" lIns="91425" spcFirstLastPara="1" rIns="91425" wrap="square" tIns="91425">
            <a:spAutoFit/>
          </a:bodyPr>
          <a:lstStyle/>
          <a:p>
            <a:pPr indent="-389255" lvl="0" marL="457200" rtl="0" algn="l">
              <a:lnSpc>
                <a:spcPct val="115000"/>
              </a:lnSpc>
              <a:spcBef>
                <a:spcPts val="0"/>
              </a:spcBef>
              <a:spcAft>
                <a:spcPts val="0"/>
              </a:spcAft>
              <a:buClr>
                <a:srgbClr val="C29B40"/>
              </a:buClr>
              <a:buSzPts val="2530"/>
              <a:buFont typeface="Times New Roman"/>
              <a:buChar char="●"/>
            </a:pPr>
            <a:r>
              <a:rPr b="1" lang="en" sz="2530">
                <a:solidFill>
                  <a:srgbClr val="002349"/>
                </a:solidFill>
                <a:latin typeface="Times New Roman"/>
                <a:ea typeface="Times New Roman"/>
                <a:cs typeface="Times New Roman"/>
                <a:sym typeface="Times New Roman"/>
              </a:rPr>
              <a:t>HKSIR</a:t>
            </a:r>
            <a:endParaRPr b="1" sz="2530">
              <a:solidFill>
                <a:srgbClr val="002349"/>
              </a:solidFill>
              <a:latin typeface="Times New Roman"/>
              <a:ea typeface="Times New Roman"/>
              <a:cs typeface="Times New Roman"/>
              <a:sym typeface="Times New Roman"/>
            </a:endParaRPr>
          </a:p>
          <a:p>
            <a:pPr indent="-389255" lvl="1" marL="914400" rtl="0" algn="l">
              <a:lnSpc>
                <a:spcPct val="115000"/>
              </a:lnSpc>
              <a:spcBef>
                <a:spcPts val="0"/>
              </a:spcBef>
              <a:spcAft>
                <a:spcPts val="0"/>
              </a:spcAft>
              <a:buClr>
                <a:srgbClr val="002349"/>
              </a:buClr>
              <a:buSzPts val="2530"/>
              <a:buFont typeface="Times New Roman"/>
              <a:buChar char="○"/>
            </a:pPr>
            <a:r>
              <a:rPr i="1" lang="en" sz="2530">
                <a:solidFill>
                  <a:srgbClr val="002349"/>
                </a:solidFill>
                <a:latin typeface="Times New Roman"/>
                <a:ea typeface="Times New Roman"/>
                <a:cs typeface="Times New Roman"/>
                <a:sym typeface="Times New Roman"/>
              </a:rPr>
              <a:t>W</a:t>
            </a:r>
            <a:r>
              <a:rPr i="1" lang="en" sz="2530">
                <a:solidFill>
                  <a:srgbClr val="002349"/>
                </a:solidFill>
                <a:latin typeface="Times New Roman"/>
                <a:ea typeface="Times New Roman"/>
                <a:cs typeface="Times New Roman"/>
                <a:sym typeface="Times New Roman"/>
              </a:rPr>
              <a:t>e treasure the joy of uniting extraordinary homes with extraordinary lives</a:t>
            </a:r>
            <a:endParaRPr i="1" sz="2530">
              <a:solidFill>
                <a:srgbClr val="002349"/>
              </a:solidFill>
              <a:latin typeface="Times New Roman"/>
              <a:ea typeface="Times New Roman"/>
              <a:cs typeface="Times New Roman"/>
              <a:sym typeface="Times New Roman"/>
            </a:endParaRPr>
          </a:p>
          <a:p>
            <a:pPr indent="-389255" lvl="0" marL="457200" rtl="0" algn="l">
              <a:lnSpc>
                <a:spcPct val="115000"/>
              </a:lnSpc>
              <a:spcBef>
                <a:spcPts val="0"/>
              </a:spcBef>
              <a:spcAft>
                <a:spcPts val="0"/>
              </a:spcAft>
              <a:buClr>
                <a:srgbClr val="C29B40"/>
              </a:buClr>
              <a:buSzPts val="2530"/>
              <a:buFont typeface="Times New Roman"/>
              <a:buChar char="●"/>
            </a:pPr>
            <a:r>
              <a:rPr b="1" lang="en" sz="2530">
                <a:solidFill>
                  <a:srgbClr val="002349"/>
                </a:solidFill>
                <a:latin typeface="Times New Roman"/>
                <a:ea typeface="Times New Roman"/>
                <a:cs typeface="Times New Roman"/>
                <a:sym typeface="Times New Roman"/>
              </a:rPr>
              <a:t>Emily</a:t>
            </a:r>
            <a:endParaRPr b="1" sz="2530">
              <a:solidFill>
                <a:srgbClr val="002349"/>
              </a:solidFill>
              <a:latin typeface="Times New Roman"/>
              <a:ea typeface="Times New Roman"/>
              <a:cs typeface="Times New Roman"/>
              <a:sym typeface="Times New Roman"/>
            </a:endParaRPr>
          </a:p>
          <a:p>
            <a:pPr indent="-389255" lvl="1" marL="914400" rtl="0" algn="l">
              <a:lnSpc>
                <a:spcPct val="115000"/>
              </a:lnSpc>
              <a:spcBef>
                <a:spcPts val="0"/>
              </a:spcBef>
              <a:spcAft>
                <a:spcPts val="0"/>
              </a:spcAft>
              <a:buClr>
                <a:srgbClr val="002349"/>
              </a:buClr>
              <a:buSzPts val="2530"/>
              <a:buFont typeface="Times New Roman"/>
              <a:buChar char="○"/>
            </a:pPr>
            <a:r>
              <a:rPr i="1" lang="en" sz="2530">
                <a:solidFill>
                  <a:srgbClr val="002349"/>
                </a:solidFill>
                <a:latin typeface="Times New Roman"/>
                <a:ea typeface="Times New Roman"/>
                <a:cs typeface="Times New Roman"/>
                <a:sym typeface="Times New Roman"/>
              </a:rPr>
              <a:t>Emily understands and delivers extraordinary customer service with a trained eye for quality home construction, design, and remodeling.</a:t>
            </a:r>
            <a:endParaRPr i="1" sz="2530">
              <a:solidFill>
                <a:srgbClr val="002349"/>
              </a:solidFill>
              <a:latin typeface="Times New Roman"/>
              <a:ea typeface="Times New Roman"/>
              <a:cs typeface="Times New Roman"/>
              <a:sym typeface="Times New Roman"/>
            </a:endParaRPr>
          </a:p>
        </p:txBody>
      </p:sp>
      <p:cxnSp>
        <p:nvCxnSpPr>
          <p:cNvPr id="94" name="Google Shape;94;p18"/>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98" name="Shape 98"/>
        <p:cNvGrpSpPr/>
        <p:nvPr/>
      </p:nvGrpSpPr>
      <p:grpSpPr>
        <a:xfrm>
          <a:off x="0" y="0"/>
          <a:ext cx="0" cy="0"/>
          <a:chOff x="0" y="0"/>
          <a:chExt cx="0" cy="0"/>
        </a:xfrm>
      </p:grpSpPr>
      <p:sp>
        <p:nvSpPr>
          <p:cNvPr id="99" name="Google Shape;99;p19"/>
          <p:cNvSpPr txBox="1"/>
          <p:nvPr>
            <p:ph type="title"/>
          </p:nvPr>
        </p:nvSpPr>
        <p:spPr>
          <a:xfrm>
            <a:off x="311700" y="216425"/>
            <a:ext cx="8832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Situational Analysis: </a:t>
            </a:r>
            <a:r>
              <a:rPr b="1" lang="en" sz="3020">
                <a:solidFill>
                  <a:srgbClr val="C29B40"/>
                </a:solidFill>
                <a:latin typeface="Times New Roman"/>
                <a:ea typeface="Times New Roman"/>
                <a:cs typeface="Times New Roman"/>
                <a:sym typeface="Times New Roman"/>
              </a:rPr>
              <a:t>Existing Strategies &amp; Act.</a:t>
            </a:r>
            <a:endParaRPr b="1" sz="3020">
              <a:solidFill>
                <a:srgbClr val="C29B40"/>
              </a:solidFill>
              <a:latin typeface="Times New Roman"/>
              <a:ea typeface="Times New Roman"/>
              <a:cs typeface="Times New Roman"/>
              <a:sym typeface="Times New Roman"/>
            </a:endParaRPr>
          </a:p>
        </p:txBody>
      </p:sp>
      <p:sp>
        <p:nvSpPr>
          <p:cNvPr id="100" name="Google Shape;100;p19"/>
          <p:cNvSpPr txBox="1"/>
          <p:nvPr>
            <p:ph idx="1" type="body"/>
          </p:nvPr>
        </p:nvSpPr>
        <p:spPr>
          <a:xfrm>
            <a:off x="311700" y="1000075"/>
            <a:ext cx="8286600" cy="3488100"/>
          </a:xfrm>
          <a:prstGeom prst="rect">
            <a:avLst/>
          </a:prstGeom>
        </p:spPr>
        <p:txBody>
          <a:bodyPr anchorCtr="0" anchor="t" bIns="91425" lIns="91425" spcFirstLastPara="1" rIns="91425" wrap="square" tIns="91425">
            <a:spAutoFit/>
          </a:bodyPr>
          <a:lstStyle/>
          <a:p>
            <a:pPr indent="-357505" lvl="0" marL="457200" rtl="0" algn="l">
              <a:lnSpc>
                <a:spcPct val="115000"/>
              </a:lnSpc>
              <a:spcBef>
                <a:spcPts val="0"/>
              </a:spcBef>
              <a:spcAft>
                <a:spcPts val="0"/>
              </a:spcAft>
              <a:buClr>
                <a:srgbClr val="C29B40"/>
              </a:buClr>
              <a:buSzPts val="2030"/>
              <a:buFont typeface="Times New Roman"/>
              <a:buChar char="●"/>
            </a:pPr>
            <a:r>
              <a:rPr lang="en" sz="2029">
                <a:solidFill>
                  <a:srgbClr val="002349"/>
                </a:solidFill>
                <a:latin typeface="Times New Roman"/>
                <a:ea typeface="Times New Roman"/>
                <a:cs typeface="Times New Roman"/>
                <a:sym typeface="Times New Roman"/>
              </a:rPr>
              <a:t>Social media content analysis </a:t>
            </a:r>
            <a:r>
              <a:rPr lang="en" sz="2029" u="sng">
                <a:solidFill>
                  <a:schemeClr val="hlink"/>
                </a:solidFill>
                <a:latin typeface="Times New Roman"/>
                <a:ea typeface="Times New Roman"/>
                <a:cs typeface="Times New Roman"/>
                <a:sym typeface="Times New Roman"/>
                <a:hlinkClick r:id="rId3"/>
              </a:rPr>
              <a:t>form</a:t>
            </a:r>
            <a:r>
              <a:rPr lang="en" sz="2029">
                <a:solidFill>
                  <a:srgbClr val="002349"/>
                </a:solidFill>
                <a:latin typeface="Times New Roman"/>
                <a:ea typeface="Times New Roman"/>
                <a:cs typeface="Times New Roman"/>
                <a:sym typeface="Times New Roman"/>
              </a:rPr>
              <a:t> and results are </a:t>
            </a:r>
            <a:r>
              <a:rPr lang="en" sz="2029" u="sng">
                <a:solidFill>
                  <a:schemeClr val="hlink"/>
                </a:solidFill>
                <a:latin typeface="Times New Roman"/>
                <a:ea typeface="Times New Roman"/>
                <a:cs typeface="Times New Roman"/>
                <a:sym typeface="Times New Roman"/>
                <a:hlinkClick r:id="rId4"/>
              </a:rPr>
              <a:t>here</a:t>
            </a:r>
            <a:r>
              <a:rPr lang="en" sz="2029">
                <a:solidFill>
                  <a:srgbClr val="002349"/>
                </a:solidFill>
                <a:latin typeface="Times New Roman"/>
                <a:ea typeface="Times New Roman"/>
                <a:cs typeface="Times New Roman"/>
                <a:sym typeface="Times New Roman"/>
              </a:rPr>
              <a:t>.</a:t>
            </a:r>
            <a:endParaRPr sz="2029">
              <a:solidFill>
                <a:srgbClr val="002349"/>
              </a:solidFill>
              <a:latin typeface="Times New Roman"/>
              <a:ea typeface="Times New Roman"/>
              <a:cs typeface="Times New Roman"/>
              <a:sym typeface="Times New Roman"/>
            </a:endParaRPr>
          </a:p>
          <a:p>
            <a:pPr indent="-357505" lvl="0" marL="457200" rtl="0" algn="l">
              <a:lnSpc>
                <a:spcPct val="115000"/>
              </a:lnSpc>
              <a:spcBef>
                <a:spcPts val="0"/>
              </a:spcBef>
              <a:spcAft>
                <a:spcPts val="0"/>
              </a:spcAft>
              <a:buClr>
                <a:srgbClr val="C29B40"/>
              </a:buClr>
              <a:buSzPts val="2030"/>
              <a:buFont typeface="Times New Roman"/>
              <a:buChar char="●"/>
            </a:pPr>
            <a:r>
              <a:rPr lang="en" sz="2029">
                <a:solidFill>
                  <a:srgbClr val="002349"/>
                </a:solidFill>
                <a:latin typeface="Times New Roman"/>
                <a:ea typeface="Times New Roman"/>
                <a:cs typeface="Times New Roman"/>
                <a:sym typeface="Times New Roman"/>
              </a:rPr>
              <a:t>Agents at Sotheby’s International Realty must always represent the brand according to its </a:t>
            </a:r>
            <a:r>
              <a:rPr lang="en" sz="2029" u="sng">
                <a:solidFill>
                  <a:schemeClr val="hlink"/>
                </a:solidFill>
                <a:latin typeface="Times New Roman"/>
                <a:ea typeface="Times New Roman"/>
                <a:cs typeface="Times New Roman"/>
                <a:sym typeface="Times New Roman"/>
                <a:hlinkClick r:id="rId5"/>
              </a:rPr>
              <a:t>branding guidelines</a:t>
            </a:r>
            <a:r>
              <a:rPr lang="en" sz="2029">
                <a:solidFill>
                  <a:srgbClr val="002349"/>
                </a:solidFill>
                <a:latin typeface="Times New Roman"/>
                <a:ea typeface="Times New Roman"/>
                <a:cs typeface="Times New Roman"/>
                <a:sym typeface="Times New Roman"/>
              </a:rPr>
              <a:t>. </a:t>
            </a:r>
            <a:endParaRPr sz="2029">
              <a:solidFill>
                <a:srgbClr val="002349"/>
              </a:solidFill>
              <a:latin typeface="Times New Roman"/>
              <a:ea typeface="Times New Roman"/>
              <a:cs typeface="Times New Roman"/>
              <a:sym typeface="Times New Roman"/>
            </a:endParaRPr>
          </a:p>
          <a:p>
            <a:pPr indent="-344805" lvl="1" marL="914400" rtl="0" algn="l">
              <a:lnSpc>
                <a:spcPct val="115000"/>
              </a:lnSpc>
              <a:spcBef>
                <a:spcPts val="0"/>
              </a:spcBef>
              <a:spcAft>
                <a:spcPts val="0"/>
              </a:spcAft>
              <a:buClr>
                <a:srgbClr val="C29B40"/>
              </a:buClr>
              <a:buSzPts val="1830"/>
              <a:buFont typeface="Times New Roman"/>
              <a:buChar char="○"/>
            </a:pPr>
            <a:r>
              <a:rPr lang="en" sz="1829">
                <a:solidFill>
                  <a:srgbClr val="002349"/>
                </a:solidFill>
                <a:latin typeface="Times New Roman"/>
                <a:ea typeface="Times New Roman"/>
                <a:cs typeface="Times New Roman"/>
                <a:sym typeface="Times New Roman"/>
              </a:rPr>
              <a:t>Currently, individual Sotheby’s International Realty offices develop relations with local media. </a:t>
            </a:r>
            <a:endParaRPr sz="1829">
              <a:solidFill>
                <a:srgbClr val="002349"/>
              </a:solidFill>
              <a:latin typeface="Times New Roman"/>
              <a:ea typeface="Times New Roman"/>
              <a:cs typeface="Times New Roman"/>
              <a:sym typeface="Times New Roman"/>
            </a:endParaRPr>
          </a:p>
          <a:p>
            <a:pPr indent="-344805" lvl="1" marL="914400" rtl="0" algn="l">
              <a:lnSpc>
                <a:spcPct val="115000"/>
              </a:lnSpc>
              <a:spcBef>
                <a:spcPts val="0"/>
              </a:spcBef>
              <a:spcAft>
                <a:spcPts val="0"/>
              </a:spcAft>
              <a:buClr>
                <a:srgbClr val="C29B40"/>
              </a:buClr>
              <a:buSzPts val="1830"/>
              <a:buFont typeface="Times New Roman"/>
              <a:buChar char="○"/>
            </a:pPr>
            <a:r>
              <a:rPr lang="en" sz="1829">
                <a:solidFill>
                  <a:srgbClr val="002349"/>
                </a:solidFill>
                <a:latin typeface="Times New Roman"/>
                <a:ea typeface="Times New Roman"/>
                <a:cs typeface="Times New Roman"/>
                <a:sym typeface="Times New Roman"/>
              </a:rPr>
              <a:t>Hodge &amp; Kittrell SIR maintains an active presence on social media, as well as Sotheby’s International Realty. </a:t>
            </a:r>
            <a:endParaRPr sz="1829">
              <a:solidFill>
                <a:srgbClr val="002349"/>
              </a:solidFill>
              <a:latin typeface="Times New Roman"/>
              <a:ea typeface="Times New Roman"/>
              <a:cs typeface="Times New Roman"/>
              <a:sym typeface="Times New Roman"/>
            </a:endParaRPr>
          </a:p>
          <a:p>
            <a:pPr indent="-344805" lvl="1" marL="914400" rtl="0" algn="l">
              <a:lnSpc>
                <a:spcPct val="115000"/>
              </a:lnSpc>
              <a:spcBef>
                <a:spcPts val="0"/>
              </a:spcBef>
              <a:spcAft>
                <a:spcPts val="0"/>
              </a:spcAft>
              <a:buClr>
                <a:srgbClr val="C29B40"/>
              </a:buClr>
              <a:buSzPts val="1830"/>
              <a:buFont typeface="Times New Roman"/>
              <a:buChar char="○"/>
            </a:pPr>
            <a:r>
              <a:rPr lang="en" sz="1829">
                <a:solidFill>
                  <a:srgbClr val="002349"/>
                </a:solidFill>
                <a:latin typeface="Times New Roman"/>
                <a:ea typeface="Times New Roman"/>
                <a:cs typeface="Times New Roman"/>
                <a:sym typeface="Times New Roman"/>
              </a:rPr>
              <a:t>The national Sotheby’s International Realty handles most things related to public relations. </a:t>
            </a:r>
            <a:endParaRPr sz="1829">
              <a:solidFill>
                <a:srgbClr val="002349"/>
              </a:solidFill>
              <a:latin typeface="Times New Roman"/>
              <a:ea typeface="Times New Roman"/>
              <a:cs typeface="Times New Roman"/>
              <a:sym typeface="Times New Roman"/>
            </a:endParaRPr>
          </a:p>
          <a:p>
            <a:pPr indent="-344805" lvl="1" marL="914400" rtl="0" algn="l">
              <a:lnSpc>
                <a:spcPct val="115000"/>
              </a:lnSpc>
              <a:spcBef>
                <a:spcPts val="0"/>
              </a:spcBef>
              <a:spcAft>
                <a:spcPts val="0"/>
              </a:spcAft>
              <a:buClr>
                <a:srgbClr val="C29B40"/>
              </a:buClr>
              <a:buSzPts val="1830"/>
              <a:buFont typeface="Times New Roman"/>
              <a:buChar char="○"/>
            </a:pPr>
            <a:r>
              <a:rPr lang="en" sz="1829">
                <a:solidFill>
                  <a:srgbClr val="002349"/>
                </a:solidFill>
                <a:latin typeface="Times New Roman"/>
                <a:ea typeface="Times New Roman"/>
                <a:cs typeface="Times New Roman"/>
                <a:sym typeface="Times New Roman"/>
              </a:rPr>
              <a:t>SIR and HKSIR associates themselves with luxury. Think of Tiffany &amp; Co.!</a:t>
            </a:r>
            <a:endParaRPr sz="1829">
              <a:solidFill>
                <a:srgbClr val="002349"/>
              </a:solidFill>
              <a:latin typeface="Times New Roman"/>
              <a:ea typeface="Times New Roman"/>
              <a:cs typeface="Times New Roman"/>
              <a:sym typeface="Times New Roman"/>
            </a:endParaRPr>
          </a:p>
        </p:txBody>
      </p:sp>
      <p:cxnSp>
        <p:nvCxnSpPr>
          <p:cNvPr id="101" name="Google Shape;101;p19"/>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105" name="Shape 105"/>
        <p:cNvGrpSpPr/>
        <p:nvPr/>
      </p:nvGrpSpPr>
      <p:grpSpPr>
        <a:xfrm>
          <a:off x="0" y="0"/>
          <a:ext cx="0" cy="0"/>
          <a:chOff x="0" y="0"/>
          <a:chExt cx="0" cy="0"/>
        </a:xfrm>
      </p:grpSpPr>
      <p:sp>
        <p:nvSpPr>
          <p:cNvPr id="106" name="Google Shape;106;p20"/>
          <p:cNvSpPr txBox="1"/>
          <p:nvPr>
            <p:ph idx="1" type="body"/>
          </p:nvPr>
        </p:nvSpPr>
        <p:spPr>
          <a:xfrm>
            <a:off x="311700" y="1048325"/>
            <a:ext cx="4025700" cy="1163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002349"/>
                </a:solidFill>
                <a:latin typeface="Times New Roman"/>
                <a:ea typeface="Times New Roman"/>
                <a:cs typeface="Times New Roman"/>
                <a:sym typeface="Times New Roman"/>
              </a:rPr>
              <a:t>“65% [of millennials] identified homeownership as a top sign of success. That number fell to 59% for Gen Zers — still a large figure, and neck-and-neck with that generation’s top choice of having a successful career (60%).”</a:t>
            </a:r>
            <a:endParaRPr sz="1200">
              <a:solidFill>
                <a:srgbClr val="002349"/>
              </a:solidFill>
              <a:latin typeface="Times New Roman"/>
              <a:ea typeface="Times New Roman"/>
              <a:cs typeface="Times New Roman"/>
              <a:sym typeface="Times New Roman"/>
            </a:endParaRPr>
          </a:p>
          <a:p>
            <a:pPr indent="0" lvl="0" marL="0" rtl="0" algn="r">
              <a:spcBef>
                <a:spcPts val="0"/>
              </a:spcBef>
              <a:spcAft>
                <a:spcPts val="1200"/>
              </a:spcAft>
              <a:buNone/>
            </a:pPr>
            <a:r>
              <a:rPr i="1" lang="en" sz="1200" u="sng">
                <a:solidFill>
                  <a:srgbClr val="C29B40"/>
                </a:solidFill>
                <a:latin typeface="Times New Roman"/>
                <a:ea typeface="Times New Roman"/>
                <a:cs typeface="Times New Roman"/>
                <a:sym typeface="Times New Roman"/>
                <a:hlinkClick r:id="rId3">
                  <a:extLst>
                    <a:ext uri="{A12FA001-AC4F-418D-AE19-62706E023703}">
                      <ahyp:hlinkClr val="tx"/>
                    </a:ext>
                  </a:extLst>
                </a:hlinkClick>
              </a:rPr>
              <a:t>(CNBC, 2022)</a:t>
            </a:r>
            <a:endParaRPr i="1" sz="1200">
              <a:solidFill>
                <a:srgbClr val="C29B40"/>
              </a:solidFill>
              <a:latin typeface="Times New Roman"/>
              <a:ea typeface="Times New Roman"/>
              <a:cs typeface="Times New Roman"/>
              <a:sym typeface="Times New Roman"/>
            </a:endParaRPr>
          </a:p>
        </p:txBody>
      </p:sp>
      <p:cxnSp>
        <p:nvCxnSpPr>
          <p:cNvPr id="107" name="Google Shape;107;p20"/>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
        <p:nvSpPr>
          <p:cNvPr id="108" name="Google Shape;108;p20"/>
          <p:cNvSpPr txBox="1"/>
          <p:nvPr>
            <p:ph idx="1" type="body"/>
          </p:nvPr>
        </p:nvSpPr>
        <p:spPr>
          <a:xfrm>
            <a:off x="4472475" y="1048325"/>
            <a:ext cx="3798300" cy="139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2349"/>
                </a:solidFill>
                <a:latin typeface="Times New Roman"/>
                <a:ea typeface="Times New Roman"/>
                <a:cs typeface="Times New Roman"/>
                <a:sym typeface="Times New Roman"/>
              </a:rPr>
              <a:t>“[Millennials’] willingness to relocate may be because of remote and flexible work environments becoming more common … which could include discovering more affordable options, more space and a home in an area that meets that individual’s desired lifestyle.”</a:t>
            </a:r>
            <a:endParaRPr sz="1200">
              <a:solidFill>
                <a:srgbClr val="002349"/>
              </a:solidFill>
              <a:latin typeface="Times New Roman"/>
              <a:ea typeface="Times New Roman"/>
              <a:cs typeface="Times New Roman"/>
              <a:sym typeface="Times New Roman"/>
            </a:endParaRPr>
          </a:p>
          <a:p>
            <a:pPr indent="0" lvl="0" marL="0" rtl="0" algn="r">
              <a:spcBef>
                <a:spcPts val="0"/>
              </a:spcBef>
              <a:spcAft>
                <a:spcPts val="1200"/>
              </a:spcAft>
              <a:buNone/>
            </a:pPr>
            <a:r>
              <a:rPr i="1" lang="en" sz="1200" u="sng">
                <a:solidFill>
                  <a:srgbClr val="C29B40"/>
                </a:solidFill>
                <a:latin typeface="Times New Roman"/>
                <a:ea typeface="Times New Roman"/>
                <a:cs typeface="Times New Roman"/>
                <a:sym typeface="Times New Roman"/>
                <a:hlinkClick r:id="rId4">
                  <a:extLst>
                    <a:ext uri="{A12FA001-AC4F-418D-AE19-62706E023703}">
                      <ahyp:hlinkClr val="tx"/>
                    </a:ext>
                  </a:extLst>
                </a:hlinkClick>
              </a:rPr>
              <a:t>(Bankrate, 2022)</a:t>
            </a:r>
            <a:endParaRPr i="1" sz="1200">
              <a:solidFill>
                <a:srgbClr val="C29B40"/>
              </a:solidFill>
              <a:latin typeface="Times New Roman"/>
              <a:ea typeface="Times New Roman"/>
              <a:cs typeface="Times New Roman"/>
              <a:sym typeface="Times New Roman"/>
            </a:endParaRPr>
          </a:p>
        </p:txBody>
      </p:sp>
      <p:sp>
        <p:nvSpPr>
          <p:cNvPr id="109" name="Google Shape;109;p20"/>
          <p:cNvSpPr txBox="1"/>
          <p:nvPr/>
        </p:nvSpPr>
        <p:spPr>
          <a:xfrm>
            <a:off x="311700" y="3401075"/>
            <a:ext cx="4025700" cy="139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2349"/>
                </a:solidFill>
                <a:latin typeface="Times New Roman"/>
                <a:ea typeface="Times New Roman"/>
                <a:cs typeface="Times New Roman"/>
                <a:sym typeface="Times New Roman"/>
              </a:rPr>
              <a:t>“...</a:t>
            </a:r>
            <a:r>
              <a:rPr lang="en" sz="1200">
                <a:solidFill>
                  <a:srgbClr val="002349"/>
                </a:solidFill>
                <a:latin typeface="Times New Roman"/>
                <a:ea typeface="Times New Roman"/>
                <a:cs typeface="Times New Roman"/>
                <a:sym typeface="Times New Roman"/>
              </a:rPr>
              <a:t>23% would purchase a home without seeing it in person first. That leap of faith is not as welcomed for the older generations, as only 16% of Gen X and 5% of baby boomers would consider buying a home without seeing it first. … More than half [of millennials], or 55%, either have or would be willing to buy an auction property.”</a:t>
            </a:r>
            <a:endParaRPr sz="1200">
              <a:solidFill>
                <a:srgbClr val="C29B40"/>
              </a:solidFill>
              <a:latin typeface="Times New Roman"/>
              <a:ea typeface="Times New Roman"/>
              <a:cs typeface="Times New Roman"/>
              <a:sym typeface="Times New Roman"/>
            </a:endParaRPr>
          </a:p>
          <a:p>
            <a:pPr indent="0" lvl="0" marL="0" rtl="0" algn="r">
              <a:spcBef>
                <a:spcPts val="0"/>
              </a:spcBef>
              <a:spcAft>
                <a:spcPts val="0"/>
              </a:spcAft>
              <a:buNone/>
            </a:pPr>
            <a:r>
              <a:rPr i="1" lang="en" sz="1200" u="sng">
                <a:solidFill>
                  <a:srgbClr val="C29B40"/>
                </a:solidFill>
                <a:latin typeface="Times New Roman"/>
                <a:ea typeface="Times New Roman"/>
                <a:cs typeface="Times New Roman"/>
                <a:sym typeface="Times New Roman"/>
                <a:hlinkClick r:id="rId5">
                  <a:extLst>
                    <a:ext uri="{A12FA001-AC4F-418D-AE19-62706E023703}">
                      <ahyp:hlinkClr val="tx"/>
                    </a:ext>
                  </a:extLst>
                </a:hlinkClick>
              </a:rPr>
              <a:t>(Forbes, 2022)</a:t>
            </a:r>
            <a:endParaRPr i="1" sz="1200">
              <a:solidFill>
                <a:srgbClr val="C29B40"/>
              </a:solidFill>
              <a:latin typeface="Times New Roman"/>
              <a:ea typeface="Times New Roman"/>
              <a:cs typeface="Times New Roman"/>
              <a:sym typeface="Times New Roman"/>
            </a:endParaRPr>
          </a:p>
        </p:txBody>
      </p:sp>
      <p:sp>
        <p:nvSpPr>
          <p:cNvPr id="110" name="Google Shape;110;p20"/>
          <p:cNvSpPr txBox="1"/>
          <p:nvPr/>
        </p:nvSpPr>
        <p:spPr>
          <a:xfrm>
            <a:off x="311700" y="2187200"/>
            <a:ext cx="4025700" cy="123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2349"/>
                </a:solidFill>
                <a:latin typeface="Times New Roman"/>
                <a:ea typeface="Times New Roman"/>
                <a:cs typeface="Times New Roman"/>
                <a:sym typeface="Times New Roman"/>
              </a:rPr>
              <a:t>“</a:t>
            </a:r>
            <a:r>
              <a:rPr lang="en" sz="1200">
                <a:solidFill>
                  <a:srgbClr val="002349"/>
                </a:solidFill>
                <a:latin typeface="Times New Roman"/>
                <a:ea typeface="Times New Roman"/>
                <a:cs typeface="Times New Roman"/>
                <a:sym typeface="Times New Roman"/>
              </a:rPr>
              <a:t>Knowledge empowers buyers. So, in addition to his timeline chart… He also has an assistant and transaction coordinator who help to keep clients informed… “Fear is real. But fear is even scarier with the unknown, so we help them know what’s next.”’</a:t>
            </a:r>
            <a:endParaRPr sz="1200">
              <a:solidFill>
                <a:srgbClr val="C29B40"/>
              </a:solidFill>
              <a:latin typeface="Times New Roman"/>
              <a:ea typeface="Times New Roman"/>
              <a:cs typeface="Times New Roman"/>
              <a:sym typeface="Times New Roman"/>
            </a:endParaRPr>
          </a:p>
          <a:p>
            <a:pPr indent="0" lvl="0" marL="0" rtl="0" algn="r">
              <a:spcBef>
                <a:spcPts val="0"/>
              </a:spcBef>
              <a:spcAft>
                <a:spcPts val="0"/>
              </a:spcAft>
              <a:buNone/>
            </a:pPr>
            <a:r>
              <a:rPr i="1" lang="en" sz="1200" u="sng">
                <a:solidFill>
                  <a:srgbClr val="C29B40"/>
                </a:solidFill>
                <a:latin typeface="Times New Roman"/>
                <a:ea typeface="Times New Roman"/>
                <a:cs typeface="Times New Roman"/>
                <a:sym typeface="Times New Roman"/>
                <a:hlinkClick r:id="rId6">
                  <a:extLst>
                    <a:ext uri="{A12FA001-AC4F-418D-AE19-62706E023703}">
                      <ahyp:hlinkClr val="tx"/>
                    </a:ext>
                  </a:extLst>
                </a:hlinkClick>
              </a:rPr>
              <a:t>(REALTOR® Magazine, 2022)</a:t>
            </a:r>
            <a:endParaRPr i="1" sz="1200">
              <a:solidFill>
                <a:srgbClr val="C29B40"/>
              </a:solidFill>
              <a:latin typeface="Times New Roman"/>
              <a:ea typeface="Times New Roman"/>
              <a:cs typeface="Times New Roman"/>
              <a:sym typeface="Times New Roman"/>
            </a:endParaRPr>
          </a:p>
        </p:txBody>
      </p:sp>
      <p:sp>
        <p:nvSpPr>
          <p:cNvPr id="111" name="Google Shape;111;p20"/>
          <p:cNvSpPr txBox="1"/>
          <p:nvPr/>
        </p:nvSpPr>
        <p:spPr>
          <a:xfrm>
            <a:off x="4472475" y="2543675"/>
            <a:ext cx="4025700" cy="7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2349"/>
                </a:solidFill>
                <a:latin typeface="Times New Roman"/>
                <a:ea typeface="Times New Roman"/>
                <a:cs typeface="Times New Roman"/>
                <a:sym typeface="Times New Roman"/>
              </a:rPr>
              <a:t>“</a:t>
            </a:r>
            <a:r>
              <a:rPr lang="en" sz="1200">
                <a:solidFill>
                  <a:srgbClr val="002349"/>
                </a:solidFill>
                <a:latin typeface="Times New Roman"/>
                <a:ea typeface="Times New Roman"/>
                <a:cs typeface="Times New Roman"/>
                <a:sym typeface="Times New Roman"/>
              </a:rPr>
              <a:t>One quarter of student loan debt holders say their debt has impacted their decision or their ability to purchase a home.”</a:t>
            </a:r>
            <a:endParaRPr sz="1200">
              <a:solidFill>
                <a:srgbClr val="C29B40"/>
              </a:solidFill>
              <a:latin typeface="Times New Roman"/>
              <a:ea typeface="Times New Roman"/>
              <a:cs typeface="Times New Roman"/>
              <a:sym typeface="Times New Roman"/>
            </a:endParaRPr>
          </a:p>
          <a:p>
            <a:pPr indent="0" lvl="0" marL="0" rtl="0" algn="r">
              <a:spcBef>
                <a:spcPts val="0"/>
              </a:spcBef>
              <a:spcAft>
                <a:spcPts val="0"/>
              </a:spcAft>
              <a:buNone/>
            </a:pPr>
            <a:r>
              <a:rPr i="1" lang="en" sz="1200" u="sng">
                <a:solidFill>
                  <a:srgbClr val="C29B40"/>
                </a:solidFill>
                <a:latin typeface="Times New Roman"/>
                <a:ea typeface="Times New Roman"/>
                <a:cs typeface="Times New Roman"/>
                <a:sym typeface="Times New Roman"/>
                <a:hlinkClick r:id="rId7">
                  <a:extLst>
                    <a:ext uri="{A12FA001-AC4F-418D-AE19-62706E023703}">
                      <ahyp:hlinkClr val="tx"/>
                    </a:ext>
                  </a:extLst>
                </a:hlinkClick>
              </a:rPr>
              <a:t>(National Association of REALTORS®, 2021)</a:t>
            </a:r>
            <a:endParaRPr i="1" sz="1200">
              <a:solidFill>
                <a:srgbClr val="C29B40"/>
              </a:solidFill>
              <a:latin typeface="Times New Roman"/>
              <a:ea typeface="Times New Roman"/>
              <a:cs typeface="Times New Roman"/>
              <a:sym typeface="Times New Roman"/>
            </a:endParaRPr>
          </a:p>
        </p:txBody>
      </p:sp>
      <p:sp>
        <p:nvSpPr>
          <p:cNvPr id="112" name="Google Shape;112;p20"/>
          <p:cNvSpPr txBox="1"/>
          <p:nvPr/>
        </p:nvSpPr>
        <p:spPr>
          <a:xfrm>
            <a:off x="4472475" y="3359525"/>
            <a:ext cx="40257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002349"/>
                </a:solidFill>
                <a:latin typeface="Times New Roman"/>
                <a:ea typeface="Times New Roman"/>
                <a:cs typeface="Times New Roman"/>
                <a:sym typeface="Times New Roman"/>
              </a:rPr>
              <a:t>“</a:t>
            </a:r>
            <a:r>
              <a:rPr lang="en" sz="1200">
                <a:solidFill>
                  <a:srgbClr val="002349"/>
                </a:solidFill>
                <a:latin typeface="Times New Roman"/>
                <a:ea typeface="Times New Roman"/>
                <a:cs typeface="Times New Roman"/>
                <a:sym typeface="Times New Roman"/>
              </a:rPr>
              <a:t>For this technology-inclined group, the capability to interact with their homes as they do with smartphones is an exciting prospect. There are many gadgets designed to set up a smart house and help overcome wearisome tasks. Automated security, heating and cooling, and lights are just a few modern technologies that simplify modern living.”</a:t>
            </a:r>
            <a:endParaRPr sz="1200">
              <a:solidFill>
                <a:srgbClr val="C29B40"/>
              </a:solidFill>
              <a:latin typeface="Times New Roman"/>
              <a:ea typeface="Times New Roman"/>
              <a:cs typeface="Times New Roman"/>
              <a:sym typeface="Times New Roman"/>
            </a:endParaRPr>
          </a:p>
          <a:p>
            <a:pPr indent="0" lvl="0" marL="0" rtl="0" algn="r">
              <a:spcBef>
                <a:spcPts val="0"/>
              </a:spcBef>
              <a:spcAft>
                <a:spcPts val="0"/>
              </a:spcAft>
              <a:buNone/>
            </a:pPr>
            <a:r>
              <a:rPr i="1" lang="en" sz="1200" u="sng">
                <a:solidFill>
                  <a:srgbClr val="C29B40"/>
                </a:solidFill>
                <a:latin typeface="Times New Roman"/>
                <a:ea typeface="Times New Roman"/>
                <a:cs typeface="Times New Roman"/>
                <a:sym typeface="Times New Roman"/>
                <a:hlinkClick r:id="rId8">
                  <a:extLst>
                    <a:ext uri="{A12FA001-AC4F-418D-AE19-62706E023703}">
                      <ahyp:hlinkClr val="tx"/>
                    </a:ext>
                  </a:extLst>
                </a:hlinkClick>
              </a:rPr>
              <a:t>(The Plan Collection, 2022)</a:t>
            </a:r>
            <a:endParaRPr i="1" sz="1200">
              <a:solidFill>
                <a:srgbClr val="C29B40"/>
              </a:solidFill>
              <a:latin typeface="Times New Roman"/>
              <a:ea typeface="Times New Roman"/>
              <a:cs typeface="Times New Roman"/>
              <a:sym typeface="Times New Roman"/>
            </a:endParaRPr>
          </a:p>
        </p:txBody>
      </p:sp>
      <p:sp>
        <p:nvSpPr>
          <p:cNvPr id="113" name="Google Shape;113;p20"/>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Situational Analysis: </a:t>
            </a:r>
            <a:r>
              <a:rPr b="1" lang="en" sz="3020">
                <a:solidFill>
                  <a:srgbClr val="C29B40"/>
                </a:solidFill>
                <a:latin typeface="Times New Roman"/>
                <a:ea typeface="Times New Roman"/>
                <a:cs typeface="Times New Roman"/>
                <a:sym typeface="Times New Roman"/>
              </a:rPr>
              <a:t>Research from Other Orgs.</a:t>
            </a:r>
            <a:endParaRPr b="1" sz="3020">
              <a:solidFill>
                <a:srgbClr val="C29B40"/>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Situational Analysis: </a:t>
            </a:r>
            <a:r>
              <a:rPr b="1" lang="en" sz="3020">
                <a:solidFill>
                  <a:srgbClr val="C29B40"/>
                </a:solidFill>
                <a:latin typeface="Times New Roman"/>
                <a:ea typeface="Times New Roman"/>
                <a:cs typeface="Times New Roman"/>
                <a:sym typeface="Times New Roman"/>
              </a:rPr>
              <a:t>Stakeholders and Audience</a:t>
            </a:r>
            <a:endParaRPr b="1" sz="3020">
              <a:solidFill>
                <a:srgbClr val="C29B40"/>
              </a:solidFill>
              <a:latin typeface="Times New Roman"/>
              <a:ea typeface="Times New Roman"/>
              <a:cs typeface="Times New Roman"/>
              <a:sym typeface="Times New Roman"/>
            </a:endParaRPr>
          </a:p>
        </p:txBody>
      </p:sp>
      <p:cxnSp>
        <p:nvCxnSpPr>
          <p:cNvPr id="119" name="Google Shape;119;p21"/>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
        <p:nvSpPr>
          <p:cNvPr id="120" name="Google Shape;120;p21"/>
          <p:cNvSpPr txBox="1"/>
          <p:nvPr/>
        </p:nvSpPr>
        <p:spPr>
          <a:xfrm>
            <a:off x="311700" y="895925"/>
            <a:ext cx="3517500" cy="21525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rgbClr val="C29B40"/>
              </a:buClr>
              <a:buSzPts val="1900"/>
              <a:buFont typeface="Times New Roman"/>
              <a:buChar char="●"/>
            </a:pPr>
            <a:r>
              <a:rPr b="1" lang="en" sz="1900">
                <a:solidFill>
                  <a:srgbClr val="002349"/>
                </a:solidFill>
                <a:latin typeface="Times New Roman"/>
                <a:ea typeface="Times New Roman"/>
                <a:cs typeface="Times New Roman"/>
                <a:sym typeface="Times New Roman"/>
              </a:rPr>
              <a:t>Stakeholders</a:t>
            </a:r>
            <a:endParaRPr sz="1600">
              <a:solidFill>
                <a:srgbClr val="002349"/>
              </a:solidFill>
              <a:latin typeface="Times New Roman"/>
              <a:ea typeface="Times New Roman"/>
              <a:cs typeface="Times New Roman"/>
              <a:sym typeface="Times New Roman"/>
            </a:endParaRPr>
          </a:p>
          <a:p>
            <a:pPr indent="-203200" lvl="1" marL="685800" rtl="0" algn="l">
              <a:spcBef>
                <a:spcPts val="0"/>
              </a:spcBef>
              <a:spcAft>
                <a:spcPts val="0"/>
              </a:spcAft>
              <a:buClr>
                <a:srgbClr val="002349"/>
              </a:buClr>
              <a:buSzPts val="1400"/>
              <a:buFont typeface="Times New Roman"/>
              <a:buChar char="○"/>
            </a:pPr>
            <a:r>
              <a:rPr lang="en" sz="1600">
                <a:solidFill>
                  <a:srgbClr val="002349"/>
                </a:solidFill>
                <a:latin typeface="Times New Roman"/>
                <a:ea typeface="Times New Roman"/>
                <a:cs typeface="Times New Roman"/>
                <a:sym typeface="Times New Roman"/>
              </a:rPr>
              <a:t>Emily &amp; her employees</a:t>
            </a:r>
            <a:endParaRPr sz="1600">
              <a:solidFill>
                <a:srgbClr val="002349"/>
              </a:solidFill>
              <a:latin typeface="Times New Roman"/>
              <a:ea typeface="Times New Roman"/>
              <a:cs typeface="Times New Roman"/>
              <a:sym typeface="Times New Roman"/>
            </a:endParaRPr>
          </a:p>
          <a:p>
            <a:pPr indent="-215900" lvl="1" marL="685800" rtl="0" algn="l">
              <a:spcBef>
                <a:spcPts val="0"/>
              </a:spcBef>
              <a:spcAft>
                <a:spcPts val="0"/>
              </a:spcAft>
              <a:buClr>
                <a:srgbClr val="002349"/>
              </a:buClr>
              <a:buSzPts val="1600"/>
              <a:buFont typeface="Times New Roman"/>
              <a:buChar char="○"/>
            </a:pPr>
            <a:r>
              <a:rPr lang="en" sz="1600">
                <a:solidFill>
                  <a:srgbClr val="002349"/>
                </a:solidFill>
                <a:latin typeface="Times New Roman"/>
                <a:ea typeface="Times New Roman"/>
                <a:cs typeface="Times New Roman"/>
                <a:sym typeface="Times New Roman"/>
              </a:rPr>
              <a:t>Company executives</a:t>
            </a:r>
            <a:endParaRPr sz="1600">
              <a:solidFill>
                <a:srgbClr val="002349"/>
              </a:solidFill>
              <a:latin typeface="Times New Roman"/>
              <a:ea typeface="Times New Roman"/>
              <a:cs typeface="Times New Roman"/>
              <a:sym typeface="Times New Roman"/>
            </a:endParaRPr>
          </a:p>
          <a:p>
            <a:pPr indent="-349250" lvl="0" marL="457200" rtl="0" algn="l">
              <a:spcBef>
                <a:spcPts val="1000"/>
              </a:spcBef>
              <a:spcAft>
                <a:spcPts val="0"/>
              </a:spcAft>
              <a:buClr>
                <a:srgbClr val="C29B40"/>
              </a:buClr>
              <a:buSzPts val="1900"/>
              <a:buFont typeface="Times New Roman"/>
              <a:buChar char="●"/>
            </a:pPr>
            <a:r>
              <a:rPr b="1" lang="en" sz="1900">
                <a:solidFill>
                  <a:srgbClr val="002349"/>
                </a:solidFill>
                <a:latin typeface="Times New Roman"/>
                <a:ea typeface="Times New Roman"/>
                <a:cs typeface="Times New Roman"/>
                <a:sym typeface="Times New Roman"/>
              </a:rPr>
              <a:t>Audience → </a:t>
            </a:r>
            <a:r>
              <a:rPr b="1" lang="en" sz="1900">
                <a:solidFill>
                  <a:srgbClr val="002349"/>
                </a:solidFill>
                <a:latin typeface="Times New Roman"/>
                <a:ea typeface="Times New Roman"/>
                <a:cs typeface="Times New Roman"/>
                <a:sym typeface="Times New Roman"/>
              </a:rPr>
              <a:t>Homebuyers:</a:t>
            </a:r>
            <a:endParaRPr b="1" sz="1900">
              <a:solidFill>
                <a:srgbClr val="002349"/>
              </a:solidFill>
              <a:latin typeface="Times New Roman"/>
              <a:ea typeface="Times New Roman"/>
              <a:cs typeface="Times New Roman"/>
              <a:sym typeface="Times New Roman"/>
            </a:endParaRPr>
          </a:p>
          <a:p>
            <a:pPr indent="-190500" lvl="1" marL="685800" rtl="0" algn="l">
              <a:spcBef>
                <a:spcPts val="0"/>
              </a:spcBef>
              <a:spcAft>
                <a:spcPts val="0"/>
              </a:spcAft>
              <a:buClr>
                <a:srgbClr val="002349"/>
              </a:buClr>
              <a:buSzPts val="1200"/>
              <a:buFont typeface="Times New Roman"/>
              <a:buChar char="○"/>
            </a:pPr>
            <a:r>
              <a:rPr lang="en" sz="1600">
                <a:solidFill>
                  <a:srgbClr val="002349"/>
                </a:solidFill>
                <a:latin typeface="Times New Roman"/>
                <a:ea typeface="Times New Roman"/>
                <a:cs typeface="Times New Roman"/>
                <a:sym typeface="Times New Roman"/>
              </a:rPr>
              <a:t>Boomers and Gen-X </a:t>
            </a:r>
            <a:r>
              <a:rPr lang="en">
                <a:solidFill>
                  <a:srgbClr val="002349"/>
                </a:solidFill>
                <a:latin typeface="Times New Roman"/>
                <a:ea typeface="Times New Roman"/>
                <a:cs typeface="Times New Roman"/>
                <a:sym typeface="Times New Roman"/>
              </a:rPr>
              <a:t>(probable)</a:t>
            </a:r>
            <a:endParaRPr>
              <a:solidFill>
                <a:srgbClr val="002349"/>
              </a:solidFill>
              <a:latin typeface="Times New Roman"/>
              <a:ea typeface="Times New Roman"/>
              <a:cs typeface="Times New Roman"/>
              <a:sym typeface="Times New Roman"/>
            </a:endParaRPr>
          </a:p>
          <a:p>
            <a:pPr indent="-190500" lvl="1" marL="685800" rtl="0" algn="l">
              <a:spcBef>
                <a:spcPts val="0"/>
              </a:spcBef>
              <a:spcAft>
                <a:spcPts val="0"/>
              </a:spcAft>
              <a:buClr>
                <a:srgbClr val="002349"/>
              </a:buClr>
              <a:buSzPts val="1200"/>
              <a:buFont typeface="Times New Roman"/>
              <a:buChar char="○"/>
            </a:pPr>
            <a:r>
              <a:rPr lang="en" sz="1600">
                <a:solidFill>
                  <a:srgbClr val="002349"/>
                </a:solidFill>
                <a:latin typeface="Times New Roman"/>
                <a:ea typeface="Times New Roman"/>
                <a:cs typeface="Times New Roman"/>
                <a:sym typeface="Times New Roman"/>
              </a:rPr>
              <a:t>Millennials </a:t>
            </a:r>
            <a:r>
              <a:rPr lang="en">
                <a:solidFill>
                  <a:srgbClr val="002349"/>
                </a:solidFill>
                <a:latin typeface="Times New Roman"/>
                <a:ea typeface="Times New Roman"/>
                <a:cs typeface="Times New Roman"/>
                <a:sym typeface="Times New Roman"/>
              </a:rPr>
              <a:t>(possible)</a:t>
            </a:r>
            <a:endParaRPr>
              <a:solidFill>
                <a:srgbClr val="002349"/>
              </a:solidFill>
              <a:latin typeface="Times New Roman"/>
              <a:ea typeface="Times New Roman"/>
              <a:cs typeface="Times New Roman"/>
              <a:sym typeface="Times New Roman"/>
            </a:endParaRPr>
          </a:p>
          <a:p>
            <a:pPr indent="-190500" lvl="1" marL="685800" rtl="0" algn="l">
              <a:spcBef>
                <a:spcPts val="0"/>
              </a:spcBef>
              <a:spcAft>
                <a:spcPts val="0"/>
              </a:spcAft>
              <a:buClr>
                <a:srgbClr val="002349"/>
              </a:buClr>
              <a:buSzPts val="1200"/>
              <a:buFont typeface="Times New Roman"/>
              <a:buChar char="○"/>
            </a:pPr>
            <a:r>
              <a:rPr lang="en" sz="1600">
                <a:solidFill>
                  <a:srgbClr val="002349"/>
                </a:solidFill>
                <a:latin typeface="Times New Roman"/>
                <a:ea typeface="Times New Roman"/>
                <a:cs typeface="Times New Roman"/>
                <a:sym typeface="Times New Roman"/>
              </a:rPr>
              <a:t>Gen-Z </a:t>
            </a:r>
            <a:r>
              <a:rPr lang="en">
                <a:solidFill>
                  <a:srgbClr val="002349"/>
                </a:solidFill>
                <a:latin typeface="Times New Roman"/>
                <a:ea typeface="Times New Roman"/>
                <a:cs typeface="Times New Roman"/>
                <a:sym typeface="Times New Roman"/>
              </a:rPr>
              <a:t>(unlikely)</a:t>
            </a:r>
            <a:endParaRPr>
              <a:solidFill>
                <a:srgbClr val="002349"/>
              </a:solidFill>
              <a:latin typeface="Times New Roman"/>
              <a:ea typeface="Times New Roman"/>
              <a:cs typeface="Times New Roman"/>
              <a:sym typeface="Times New Roman"/>
            </a:endParaRPr>
          </a:p>
        </p:txBody>
      </p:sp>
      <p:sp>
        <p:nvSpPr>
          <p:cNvPr id="121" name="Google Shape;121;p21"/>
          <p:cNvSpPr txBox="1"/>
          <p:nvPr/>
        </p:nvSpPr>
        <p:spPr>
          <a:xfrm>
            <a:off x="3695800" y="895925"/>
            <a:ext cx="5120400" cy="20586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rgbClr val="C29B40"/>
              </a:buClr>
              <a:buSzPts val="1900"/>
              <a:buFont typeface="Times New Roman"/>
              <a:buChar char="●"/>
            </a:pPr>
            <a:r>
              <a:rPr b="1" lang="en" sz="1800">
                <a:solidFill>
                  <a:srgbClr val="002349"/>
                </a:solidFill>
                <a:latin typeface="Times New Roman"/>
                <a:ea typeface="Times New Roman"/>
                <a:cs typeface="Times New Roman"/>
                <a:sym typeface="Times New Roman"/>
              </a:rPr>
              <a:t>Self Interest</a:t>
            </a:r>
            <a:r>
              <a:rPr b="1" lang="en" sz="1800">
                <a:solidFill>
                  <a:srgbClr val="002349"/>
                </a:solidFill>
                <a:latin typeface="Times New Roman"/>
                <a:ea typeface="Times New Roman"/>
                <a:cs typeface="Times New Roman"/>
                <a:sym typeface="Times New Roman"/>
              </a:rPr>
              <a:t>:</a:t>
            </a:r>
            <a:r>
              <a:rPr b="1" lang="en" sz="1900">
                <a:solidFill>
                  <a:srgbClr val="002349"/>
                </a:solidFill>
                <a:latin typeface="Times New Roman"/>
                <a:ea typeface="Times New Roman"/>
                <a:cs typeface="Times New Roman"/>
                <a:sym typeface="Times New Roman"/>
              </a:rPr>
              <a:t> </a:t>
            </a:r>
            <a:r>
              <a:rPr lang="en">
                <a:solidFill>
                  <a:srgbClr val="002349"/>
                </a:solidFill>
                <a:latin typeface="Times New Roman"/>
                <a:ea typeface="Times New Roman"/>
                <a:cs typeface="Times New Roman"/>
                <a:sym typeface="Times New Roman"/>
              </a:rPr>
              <a:t>gaining assistance from a professional and acquiring a new home </a:t>
            </a:r>
            <a:endParaRPr>
              <a:solidFill>
                <a:srgbClr val="002349"/>
              </a:solidFill>
              <a:latin typeface="Times New Roman"/>
              <a:ea typeface="Times New Roman"/>
              <a:cs typeface="Times New Roman"/>
              <a:sym typeface="Times New Roman"/>
            </a:endParaRPr>
          </a:p>
          <a:p>
            <a:pPr indent="-342900" lvl="0" marL="457200" rtl="0" algn="l">
              <a:lnSpc>
                <a:spcPct val="115000"/>
              </a:lnSpc>
              <a:spcBef>
                <a:spcPts val="0"/>
              </a:spcBef>
              <a:spcAft>
                <a:spcPts val="0"/>
              </a:spcAft>
              <a:buClr>
                <a:srgbClr val="C29B40"/>
              </a:buClr>
              <a:buSzPts val="1800"/>
              <a:buFont typeface="Times New Roman"/>
              <a:buChar char="●"/>
            </a:pPr>
            <a:r>
              <a:rPr b="1" lang="en" sz="1800">
                <a:solidFill>
                  <a:srgbClr val="002349"/>
                </a:solidFill>
                <a:latin typeface="Times New Roman"/>
                <a:ea typeface="Times New Roman"/>
                <a:cs typeface="Times New Roman"/>
                <a:sym typeface="Times New Roman"/>
              </a:rPr>
              <a:t>Opinion Leaders</a:t>
            </a:r>
            <a:r>
              <a:rPr b="1" lang="en" sz="1800">
                <a:solidFill>
                  <a:srgbClr val="C29B40"/>
                </a:solidFill>
                <a:latin typeface="Times New Roman"/>
                <a:ea typeface="Times New Roman"/>
                <a:cs typeface="Times New Roman"/>
                <a:sym typeface="Times New Roman"/>
              </a:rPr>
              <a:t>/</a:t>
            </a:r>
            <a:r>
              <a:rPr b="1" lang="en" sz="1800">
                <a:solidFill>
                  <a:srgbClr val="002349"/>
                </a:solidFill>
                <a:latin typeface="Times New Roman"/>
                <a:ea typeface="Times New Roman"/>
                <a:cs typeface="Times New Roman"/>
                <a:sym typeface="Times New Roman"/>
              </a:rPr>
              <a:t>Influentials: </a:t>
            </a:r>
            <a:r>
              <a:rPr lang="en">
                <a:solidFill>
                  <a:srgbClr val="002349"/>
                </a:solidFill>
                <a:latin typeface="Times New Roman"/>
                <a:ea typeface="Times New Roman"/>
                <a:cs typeface="Times New Roman"/>
                <a:sym typeface="Times New Roman"/>
              </a:rPr>
              <a:t>young homeowners and online influencers who showcase their homes</a:t>
            </a:r>
            <a:endParaRPr>
              <a:solidFill>
                <a:srgbClr val="002349"/>
              </a:solidFill>
              <a:latin typeface="Times New Roman"/>
              <a:ea typeface="Times New Roman"/>
              <a:cs typeface="Times New Roman"/>
              <a:sym typeface="Times New Roman"/>
            </a:endParaRPr>
          </a:p>
          <a:p>
            <a:pPr indent="-349250" lvl="0" marL="457200" rtl="0" algn="l">
              <a:lnSpc>
                <a:spcPct val="115000"/>
              </a:lnSpc>
              <a:spcBef>
                <a:spcPts val="0"/>
              </a:spcBef>
              <a:spcAft>
                <a:spcPts val="0"/>
              </a:spcAft>
              <a:buClr>
                <a:srgbClr val="C29B40"/>
              </a:buClr>
              <a:buSzPts val="1900"/>
              <a:buFont typeface="Times New Roman"/>
              <a:buChar char="●"/>
            </a:pPr>
            <a:r>
              <a:rPr b="1" lang="en" sz="1800">
                <a:solidFill>
                  <a:srgbClr val="002349"/>
                </a:solidFill>
                <a:latin typeface="Times New Roman"/>
                <a:ea typeface="Times New Roman"/>
                <a:cs typeface="Times New Roman"/>
                <a:sym typeface="Times New Roman"/>
              </a:rPr>
              <a:t>Current Relationship: </a:t>
            </a:r>
            <a:r>
              <a:rPr lang="en">
                <a:solidFill>
                  <a:srgbClr val="002349"/>
                </a:solidFill>
                <a:latin typeface="Times New Roman"/>
                <a:ea typeface="Times New Roman"/>
                <a:cs typeface="Times New Roman"/>
                <a:sym typeface="Times New Roman"/>
              </a:rPr>
              <a:t>good relationship with Boomers and Gen-X, little to no relationship with Millennials and Gen-Z</a:t>
            </a:r>
            <a:endParaRPr b="1" sz="1800">
              <a:solidFill>
                <a:srgbClr val="002349"/>
              </a:solidFill>
              <a:latin typeface="Times New Roman"/>
              <a:ea typeface="Times New Roman"/>
              <a:cs typeface="Times New Roman"/>
              <a:sym typeface="Times New Roman"/>
            </a:endParaRPr>
          </a:p>
        </p:txBody>
      </p:sp>
      <p:sp>
        <p:nvSpPr>
          <p:cNvPr id="122" name="Google Shape;122;p21"/>
          <p:cNvSpPr txBox="1"/>
          <p:nvPr/>
        </p:nvSpPr>
        <p:spPr>
          <a:xfrm>
            <a:off x="311700" y="2991800"/>
            <a:ext cx="3000000" cy="477000"/>
          </a:xfrm>
          <a:prstGeom prst="rect">
            <a:avLst/>
          </a:prstGeom>
          <a:noFill/>
          <a:ln>
            <a:noFill/>
          </a:ln>
        </p:spPr>
        <p:txBody>
          <a:bodyPr anchorCtr="0" anchor="t" bIns="91425" lIns="91425" spcFirstLastPara="1" rIns="91425" wrap="square" tIns="91425">
            <a:spAutoFit/>
          </a:bodyPr>
          <a:lstStyle/>
          <a:p>
            <a:pPr indent="-349250" lvl="0" marL="457200" rtl="0" algn="l">
              <a:lnSpc>
                <a:spcPct val="115000"/>
              </a:lnSpc>
              <a:spcBef>
                <a:spcPts val="0"/>
              </a:spcBef>
              <a:spcAft>
                <a:spcPts val="0"/>
              </a:spcAft>
              <a:buClr>
                <a:srgbClr val="C29B40"/>
              </a:buClr>
              <a:buSzPts val="1900"/>
              <a:buFont typeface="Times New Roman"/>
              <a:buChar char="●"/>
            </a:pPr>
            <a:r>
              <a:rPr b="1" lang="en" sz="1800">
                <a:solidFill>
                  <a:srgbClr val="002349"/>
                </a:solidFill>
                <a:latin typeface="Times New Roman"/>
                <a:ea typeface="Times New Roman"/>
                <a:cs typeface="Times New Roman"/>
                <a:sym typeface="Times New Roman"/>
              </a:rPr>
              <a:t>Considerations: </a:t>
            </a:r>
            <a:endParaRPr/>
          </a:p>
        </p:txBody>
      </p:sp>
      <p:sp>
        <p:nvSpPr>
          <p:cNvPr id="123" name="Google Shape;123;p21"/>
          <p:cNvSpPr txBox="1"/>
          <p:nvPr/>
        </p:nvSpPr>
        <p:spPr>
          <a:xfrm>
            <a:off x="722050" y="3320575"/>
            <a:ext cx="3781800" cy="1639200"/>
          </a:xfrm>
          <a:prstGeom prst="rect">
            <a:avLst/>
          </a:prstGeom>
          <a:noFill/>
          <a:ln>
            <a:noFill/>
          </a:ln>
        </p:spPr>
        <p:txBody>
          <a:bodyPr anchorCtr="0" anchor="t" bIns="91425" lIns="91425" spcFirstLastPara="1" rIns="91425" wrap="square" tIns="91425">
            <a:spAutoFit/>
          </a:bodyPr>
          <a:lstStyle/>
          <a:p>
            <a:pPr indent="-215900" lvl="0" marL="285750" rtl="0" algn="l">
              <a:lnSpc>
                <a:spcPct val="115000"/>
              </a:lnSpc>
              <a:spcBef>
                <a:spcPts val="0"/>
              </a:spcBef>
              <a:spcAft>
                <a:spcPts val="0"/>
              </a:spcAft>
              <a:buClr>
                <a:srgbClr val="002349"/>
              </a:buClr>
              <a:buSzPts val="1600"/>
              <a:buFont typeface="Times New Roman"/>
              <a:buChar char="●"/>
            </a:pPr>
            <a:r>
              <a:rPr b="1" lang="en" sz="1600">
                <a:solidFill>
                  <a:srgbClr val="002349"/>
                </a:solidFill>
                <a:latin typeface="Times New Roman"/>
                <a:ea typeface="Times New Roman"/>
                <a:cs typeface="Times New Roman"/>
                <a:sym typeface="Times New Roman"/>
              </a:rPr>
              <a:t>Costs</a:t>
            </a:r>
            <a:endParaRPr b="1" sz="1600">
              <a:solidFill>
                <a:srgbClr val="002349"/>
              </a:solidFill>
              <a:latin typeface="Times New Roman"/>
              <a:ea typeface="Times New Roman"/>
              <a:cs typeface="Times New Roman"/>
              <a:sym typeface="Times New Roman"/>
            </a:endParaRPr>
          </a:p>
          <a:p>
            <a:pPr indent="-203200" lvl="1" marL="514350" rtl="0" algn="l">
              <a:lnSpc>
                <a:spcPct val="115000"/>
              </a:lnSpc>
              <a:spcBef>
                <a:spcPts val="0"/>
              </a:spcBef>
              <a:spcAft>
                <a:spcPts val="0"/>
              </a:spcAft>
              <a:buClr>
                <a:srgbClr val="002349"/>
              </a:buClr>
              <a:buSzPts val="1400"/>
              <a:buFont typeface="Times New Roman"/>
              <a:buChar char="○"/>
            </a:pPr>
            <a:r>
              <a:rPr lang="en" sz="1200">
                <a:solidFill>
                  <a:srgbClr val="002349"/>
                </a:solidFill>
                <a:latin typeface="Times New Roman"/>
                <a:ea typeface="Times New Roman"/>
                <a:cs typeface="Times New Roman"/>
                <a:sym typeface="Times New Roman"/>
              </a:rPr>
              <a:t>majority of Gen-Z and Millennials cannot afford to buy homes in this housing economy</a:t>
            </a:r>
            <a:endParaRPr sz="1200">
              <a:solidFill>
                <a:srgbClr val="002349"/>
              </a:solidFill>
              <a:latin typeface="Times New Roman"/>
              <a:ea typeface="Times New Roman"/>
              <a:cs typeface="Times New Roman"/>
              <a:sym typeface="Times New Roman"/>
            </a:endParaRPr>
          </a:p>
          <a:p>
            <a:pPr indent="-203200" lvl="1" marL="514350" rtl="0" algn="l">
              <a:lnSpc>
                <a:spcPct val="115000"/>
              </a:lnSpc>
              <a:spcBef>
                <a:spcPts val="0"/>
              </a:spcBef>
              <a:spcAft>
                <a:spcPts val="0"/>
              </a:spcAft>
              <a:buClr>
                <a:srgbClr val="002349"/>
              </a:buClr>
              <a:buSzPts val="1400"/>
              <a:buFont typeface="Times New Roman"/>
              <a:buChar char="○"/>
            </a:pPr>
            <a:r>
              <a:rPr lang="en" sz="1200">
                <a:solidFill>
                  <a:srgbClr val="002349"/>
                </a:solidFill>
                <a:latin typeface="Times New Roman"/>
                <a:ea typeface="Times New Roman"/>
                <a:cs typeface="Times New Roman"/>
                <a:sym typeface="Times New Roman"/>
              </a:rPr>
              <a:t>purchasing a home can cause an excess of stress</a:t>
            </a:r>
            <a:endParaRPr sz="1200">
              <a:solidFill>
                <a:srgbClr val="002349"/>
              </a:solidFill>
              <a:latin typeface="Times New Roman"/>
              <a:ea typeface="Times New Roman"/>
              <a:cs typeface="Times New Roman"/>
              <a:sym typeface="Times New Roman"/>
            </a:endParaRPr>
          </a:p>
          <a:p>
            <a:pPr indent="-203200" lvl="1" marL="514350" rtl="0" algn="l">
              <a:lnSpc>
                <a:spcPct val="115000"/>
              </a:lnSpc>
              <a:spcBef>
                <a:spcPts val="0"/>
              </a:spcBef>
              <a:spcAft>
                <a:spcPts val="0"/>
              </a:spcAft>
              <a:buClr>
                <a:srgbClr val="002349"/>
              </a:buClr>
              <a:buSzPts val="1400"/>
              <a:buFont typeface="Times New Roman"/>
              <a:buChar char="○"/>
            </a:pPr>
            <a:r>
              <a:rPr lang="en" sz="1200">
                <a:solidFill>
                  <a:srgbClr val="002349"/>
                </a:solidFill>
                <a:latin typeface="Times New Roman"/>
                <a:ea typeface="Times New Roman"/>
                <a:cs typeface="Times New Roman"/>
                <a:sym typeface="Times New Roman"/>
              </a:rPr>
              <a:t>moving away from people their age</a:t>
            </a:r>
            <a:endParaRPr sz="1200">
              <a:solidFill>
                <a:srgbClr val="002349"/>
              </a:solidFill>
              <a:latin typeface="Times New Roman"/>
              <a:ea typeface="Times New Roman"/>
              <a:cs typeface="Times New Roman"/>
              <a:sym typeface="Times New Roman"/>
            </a:endParaRPr>
          </a:p>
          <a:p>
            <a:pPr indent="-203200" lvl="1" marL="514350" rtl="0" algn="l">
              <a:lnSpc>
                <a:spcPct val="115000"/>
              </a:lnSpc>
              <a:spcBef>
                <a:spcPts val="0"/>
              </a:spcBef>
              <a:spcAft>
                <a:spcPts val="0"/>
              </a:spcAft>
              <a:buClr>
                <a:srgbClr val="002349"/>
              </a:buClr>
              <a:buSzPts val="1400"/>
              <a:buFont typeface="Times New Roman"/>
              <a:buChar char="○"/>
            </a:pPr>
            <a:r>
              <a:rPr lang="en" sz="1200">
                <a:solidFill>
                  <a:srgbClr val="002349"/>
                </a:solidFill>
                <a:latin typeface="Times New Roman"/>
                <a:ea typeface="Times New Roman"/>
                <a:cs typeface="Times New Roman"/>
                <a:sym typeface="Times New Roman"/>
              </a:rPr>
              <a:t>hiring a real estate agent, listings fees</a:t>
            </a:r>
            <a:endParaRPr sz="1200">
              <a:solidFill>
                <a:srgbClr val="002349"/>
              </a:solidFill>
              <a:latin typeface="Times New Roman"/>
              <a:ea typeface="Times New Roman"/>
              <a:cs typeface="Times New Roman"/>
              <a:sym typeface="Times New Roman"/>
            </a:endParaRPr>
          </a:p>
        </p:txBody>
      </p:sp>
      <p:sp>
        <p:nvSpPr>
          <p:cNvPr id="124" name="Google Shape;124;p21"/>
          <p:cNvSpPr txBox="1"/>
          <p:nvPr/>
        </p:nvSpPr>
        <p:spPr>
          <a:xfrm>
            <a:off x="4503850" y="3320575"/>
            <a:ext cx="4125600" cy="1396200"/>
          </a:xfrm>
          <a:prstGeom prst="rect">
            <a:avLst/>
          </a:prstGeom>
          <a:noFill/>
          <a:ln>
            <a:noFill/>
          </a:ln>
        </p:spPr>
        <p:txBody>
          <a:bodyPr anchorCtr="0" anchor="t" bIns="91425" lIns="91425" spcFirstLastPara="1" rIns="91425" wrap="square" tIns="91425">
            <a:spAutoFit/>
          </a:bodyPr>
          <a:lstStyle/>
          <a:p>
            <a:pPr indent="-215900" lvl="0" marL="228600" rtl="0" algn="l">
              <a:lnSpc>
                <a:spcPct val="115000"/>
              </a:lnSpc>
              <a:spcBef>
                <a:spcPts val="0"/>
              </a:spcBef>
              <a:spcAft>
                <a:spcPts val="0"/>
              </a:spcAft>
              <a:buClr>
                <a:srgbClr val="002349"/>
              </a:buClr>
              <a:buSzPts val="1600"/>
              <a:buFont typeface="Times New Roman"/>
              <a:buChar char="●"/>
            </a:pPr>
            <a:r>
              <a:rPr b="1" lang="en" sz="1600">
                <a:solidFill>
                  <a:srgbClr val="002349"/>
                </a:solidFill>
                <a:latin typeface="Times New Roman"/>
                <a:ea typeface="Times New Roman"/>
                <a:cs typeface="Times New Roman"/>
                <a:sym typeface="Times New Roman"/>
              </a:rPr>
              <a:t>Rewards</a:t>
            </a:r>
            <a:endParaRPr b="1" sz="1600">
              <a:solidFill>
                <a:srgbClr val="002349"/>
              </a:solidFill>
              <a:latin typeface="Times New Roman"/>
              <a:ea typeface="Times New Roman"/>
              <a:cs typeface="Times New Roman"/>
              <a:sym typeface="Times New Roman"/>
            </a:endParaRPr>
          </a:p>
          <a:p>
            <a:pPr indent="-203200" lvl="1" marL="457200" rtl="0" algn="l">
              <a:lnSpc>
                <a:spcPct val="115000"/>
              </a:lnSpc>
              <a:spcBef>
                <a:spcPts val="0"/>
              </a:spcBef>
              <a:spcAft>
                <a:spcPts val="0"/>
              </a:spcAft>
              <a:buClr>
                <a:srgbClr val="002349"/>
              </a:buClr>
              <a:buSzPts val="1400"/>
              <a:buFont typeface="Times New Roman"/>
              <a:buChar char="○"/>
            </a:pPr>
            <a:r>
              <a:rPr lang="en" sz="1200">
                <a:solidFill>
                  <a:srgbClr val="002349"/>
                </a:solidFill>
                <a:latin typeface="Times New Roman"/>
                <a:ea typeface="Times New Roman"/>
                <a:cs typeface="Times New Roman"/>
                <a:sym typeface="Times New Roman"/>
              </a:rPr>
              <a:t>builds credit &amp; equity, control over monthly payments</a:t>
            </a:r>
            <a:endParaRPr sz="1200">
              <a:solidFill>
                <a:srgbClr val="002349"/>
              </a:solidFill>
              <a:latin typeface="Times New Roman"/>
              <a:ea typeface="Times New Roman"/>
              <a:cs typeface="Times New Roman"/>
              <a:sym typeface="Times New Roman"/>
            </a:endParaRPr>
          </a:p>
          <a:p>
            <a:pPr indent="-203200" lvl="1" marL="457200" rtl="0" algn="l">
              <a:lnSpc>
                <a:spcPct val="115000"/>
              </a:lnSpc>
              <a:spcBef>
                <a:spcPts val="0"/>
              </a:spcBef>
              <a:spcAft>
                <a:spcPts val="0"/>
              </a:spcAft>
              <a:buClr>
                <a:srgbClr val="002349"/>
              </a:buClr>
              <a:buSzPts val="1400"/>
              <a:buFont typeface="Times New Roman"/>
              <a:buChar char="○"/>
            </a:pPr>
            <a:r>
              <a:rPr lang="en" sz="1200">
                <a:solidFill>
                  <a:srgbClr val="002349"/>
                </a:solidFill>
                <a:latin typeface="Times New Roman"/>
                <a:ea typeface="Times New Roman"/>
                <a:cs typeface="Times New Roman"/>
                <a:sym typeface="Times New Roman"/>
              </a:rPr>
              <a:t>comfort of privacy and freedom owning your own space</a:t>
            </a:r>
            <a:endParaRPr sz="1200">
              <a:solidFill>
                <a:srgbClr val="002349"/>
              </a:solidFill>
              <a:latin typeface="Times New Roman"/>
              <a:ea typeface="Times New Roman"/>
              <a:cs typeface="Times New Roman"/>
              <a:sym typeface="Times New Roman"/>
            </a:endParaRPr>
          </a:p>
          <a:p>
            <a:pPr indent="-203200" lvl="1" marL="457200" rtl="0" algn="l">
              <a:lnSpc>
                <a:spcPct val="115000"/>
              </a:lnSpc>
              <a:spcBef>
                <a:spcPts val="0"/>
              </a:spcBef>
              <a:spcAft>
                <a:spcPts val="0"/>
              </a:spcAft>
              <a:buClr>
                <a:srgbClr val="002349"/>
              </a:buClr>
              <a:buSzPts val="1400"/>
              <a:buFont typeface="Times New Roman"/>
              <a:buChar char="○"/>
            </a:pPr>
            <a:r>
              <a:rPr lang="en" sz="1200">
                <a:solidFill>
                  <a:srgbClr val="002349"/>
                </a:solidFill>
                <a:latin typeface="Times New Roman"/>
                <a:ea typeface="Times New Roman"/>
                <a:cs typeface="Times New Roman"/>
                <a:sym typeface="Times New Roman"/>
              </a:rPr>
              <a:t>Brings stability to neighborhoods, increases tax dollars for public schools</a:t>
            </a:r>
            <a:endParaRPr sz="1200">
              <a:solidFill>
                <a:srgbClr val="002349"/>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128" name="Shape 128"/>
        <p:cNvGrpSpPr/>
        <p:nvPr/>
      </p:nvGrpSpPr>
      <p:grpSpPr>
        <a:xfrm>
          <a:off x="0" y="0"/>
          <a:ext cx="0" cy="0"/>
          <a:chOff x="0" y="0"/>
          <a:chExt cx="0" cy="0"/>
        </a:xfrm>
      </p:grpSpPr>
      <p:sp>
        <p:nvSpPr>
          <p:cNvPr id="129" name="Google Shape;129;p22"/>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Situational Analysis: </a:t>
            </a:r>
            <a:r>
              <a:rPr b="1" lang="en" sz="3020">
                <a:solidFill>
                  <a:srgbClr val="C29B40"/>
                </a:solidFill>
                <a:latin typeface="Times New Roman"/>
                <a:ea typeface="Times New Roman"/>
                <a:cs typeface="Times New Roman"/>
                <a:sym typeface="Times New Roman"/>
              </a:rPr>
              <a:t>Primary Research</a:t>
            </a:r>
            <a:endParaRPr b="1" sz="3020">
              <a:solidFill>
                <a:srgbClr val="C29B40"/>
              </a:solidFill>
              <a:latin typeface="Times New Roman"/>
              <a:ea typeface="Times New Roman"/>
              <a:cs typeface="Times New Roman"/>
              <a:sym typeface="Times New Roman"/>
            </a:endParaRPr>
          </a:p>
        </p:txBody>
      </p:sp>
      <p:cxnSp>
        <p:nvCxnSpPr>
          <p:cNvPr id="130" name="Google Shape;130;p22"/>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
        <p:nvSpPr>
          <p:cNvPr id="131" name="Google Shape;131;p22"/>
          <p:cNvSpPr txBox="1"/>
          <p:nvPr>
            <p:ph idx="1" type="body"/>
          </p:nvPr>
        </p:nvSpPr>
        <p:spPr>
          <a:xfrm>
            <a:off x="311700" y="1000075"/>
            <a:ext cx="3517500" cy="4019700"/>
          </a:xfrm>
          <a:prstGeom prst="rect">
            <a:avLst/>
          </a:prstGeom>
        </p:spPr>
        <p:txBody>
          <a:bodyPr anchorCtr="0" anchor="t" bIns="91425" lIns="91425" spcFirstLastPara="1" rIns="91425" wrap="square" tIns="91425">
            <a:spAutoFit/>
          </a:bodyPr>
          <a:lstStyle/>
          <a:p>
            <a:pPr indent="-357505" lvl="0" marL="457200" rtl="0" algn="l">
              <a:lnSpc>
                <a:spcPct val="115000"/>
              </a:lnSpc>
              <a:spcBef>
                <a:spcPts val="0"/>
              </a:spcBef>
              <a:spcAft>
                <a:spcPts val="0"/>
              </a:spcAft>
              <a:buClr>
                <a:srgbClr val="C29B40"/>
              </a:buClr>
              <a:buSzPts val="2030"/>
              <a:buFont typeface="Times New Roman"/>
              <a:buChar char="●"/>
            </a:pPr>
            <a:r>
              <a:rPr lang="en" sz="2029">
                <a:solidFill>
                  <a:srgbClr val="002349"/>
                </a:solidFill>
                <a:latin typeface="Times New Roman"/>
                <a:ea typeface="Times New Roman"/>
                <a:cs typeface="Times New Roman"/>
                <a:sym typeface="Times New Roman"/>
              </a:rPr>
              <a:t>We are conducting a target audience survey through Google Forms</a:t>
            </a:r>
            <a:r>
              <a:rPr lang="en" sz="2029">
                <a:solidFill>
                  <a:srgbClr val="002349"/>
                </a:solidFill>
                <a:latin typeface="Times New Roman"/>
                <a:ea typeface="Times New Roman"/>
                <a:cs typeface="Times New Roman"/>
                <a:sym typeface="Times New Roman"/>
              </a:rPr>
              <a:t>.</a:t>
            </a:r>
            <a:endParaRPr sz="2029">
              <a:solidFill>
                <a:srgbClr val="002349"/>
              </a:solidFill>
              <a:latin typeface="Times New Roman"/>
              <a:ea typeface="Times New Roman"/>
              <a:cs typeface="Times New Roman"/>
              <a:sym typeface="Times New Roman"/>
            </a:endParaRPr>
          </a:p>
          <a:p>
            <a:pPr indent="-344805" lvl="1" marL="914400" rtl="0" algn="l">
              <a:lnSpc>
                <a:spcPct val="115000"/>
              </a:lnSpc>
              <a:spcBef>
                <a:spcPts val="0"/>
              </a:spcBef>
              <a:spcAft>
                <a:spcPts val="0"/>
              </a:spcAft>
              <a:buClr>
                <a:srgbClr val="002349"/>
              </a:buClr>
              <a:buSzPts val="1830"/>
              <a:buFont typeface="Times New Roman"/>
              <a:buChar char="○"/>
            </a:pPr>
            <a:r>
              <a:rPr lang="en" sz="1829">
                <a:solidFill>
                  <a:srgbClr val="002349"/>
                </a:solidFill>
                <a:latin typeface="Times New Roman"/>
                <a:ea typeface="Times New Roman"/>
                <a:cs typeface="Times New Roman"/>
                <a:sym typeface="Times New Roman"/>
              </a:rPr>
              <a:t>Target Audience: Gen-Z and Millennials</a:t>
            </a:r>
            <a:endParaRPr sz="1829">
              <a:solidFill>
                <a:srgbClr val="002349"/>
              </a:solidFill>
              <a:latin typeface="Times New Roman"/>
              <a:ea typeface="Times New Roman"/>
              <a:cs typeface="Times New Roman"/>
              <a:sym typeface="Times New Roman"/>
            </a:endParaRPr>
          </a:p>
          <a:p>
            <a:pPr indent="-357505" lvl="0" marL="457200" rtl="0" algn="l">
              <a:lnSpc>
                <a:spcPct val="115000"/>
              </a:lnSpc>
              <a:spcBef>
                <a:spcPts val="0"/>
              </a:spcBef>
              <a:spcAft>
                <a:spcPts val="0"/>
              </a:spcAft>
              <a:buClr>
                <a:srgbClr val="C29B40"/>
              </a:buClr>
              <a:buSzPts val="2030"/>
              <a:buFont typeface="Times New Roman"/>
              <a:buChar char="●"/>
            </a:pPr>
            <a:r>
              <a:rPr lang="en" sz="2029">
                <a:solidFill>
                  <a:srgbClr val="002349"/>
                </a:solidFill>
                <a:latin typeface="Times New Roman"/>
                <a:ea typeface="Times New Roman"/>
                <a:cs typeface="Times New Roman"/>
                <a:sym typeface="Times New Roman"/>
              </a:rPr>
              <a:t>Asking about current housing situation, homebuying likelihood, understanding of homebuying, attitudes towards realtors</a:t>
            </a:r>
            <a:endParaRPr sz="1829">
              <a:solidFill>
                <a:srgbClr val="002349"/>
              </a:solidFill>
              <a:latin typeface="Times New Roman"/>
              <a:ea typeface="Times New Roman"/>
              <a:cs typeface="Times New Roman"/>
              <a:sym typeface="Times New Roman"/>
            </a:endParaRPr>
          </a:p>
        </p:txBody>
      </p:sp>
      <p:pic>
        <p:nvPicPr>
          <p:cNvPr descr="Forms response chart. Question title: How familiar are you of the steps of buying a home? . Number of responses: 66 responses." id="132" name="Google Shape;132;p22" title="How familiar are you of the steps of buying a home? "/>
          <p:cNvPicPr preferRelativeResize="0"/>
          <p:nvPr/>
        </p:nvPicPr>
        <p:blipFill rotWithShape="1">
          <a:blip r:embed="rId3">
            <a:alphaModFix/>
          </a:blip>
          <a:srcRect b="2357" l="846" r="44520" t="2567"/>
          <a:stretch/>
        </p:blipFill>
        <p:spPr>
          <a:xfrm>
            <a:off x="3919775" y="1152475"/>
            <a:ext cx="4912527" cy="3593674"/>
          </a:xfrm>
          <a:prstGeom prst="rect">
            <a:avLst/>
          </a:prstGeom>
          <a:noFill/>
          <a:ln>
            <a:noFill/>
          </a:ln>
        </p:spPr>
      </p:pic>
      <p:pic>
        <p:nvPicPr>
          <p:cNvPr descr="Forms response chart. Question title: How familiar are you of the steps of buying a home? . Number of responses: 66 responses." id="133" name="Google Shape;133;p22" title="How familiar are you of the steps of buying a home? "/>
          <p:cNvPicPr preferRelativeResize="0"/>
          <p:nvPr/>
        </p:nvPicPr>
        <p:blipFill rotWithShape="1">
          <a:blip r:embed="rId3">
            <a:alphaModFix/>
          </a:blip>
          <a:srcRect b="36811" l="61684" r="19523" t="27986"/>
          <a:stretch/>
        </p:blipFill>
        <p:spPr>
          <a:xfrm>
            <a:off x="4140600" y="3374150"/>
            <a:ext cx="1541448" cy="12138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137" name="Shape 137"/>
        <p:cNvGrpSpPr/>
        <p:nvPr/>
      </p:nvGrpSpPr>
      <p:grpSpPr>
        <a:xfrm>
          <a:off x="0" y="0"/>
          <a:ext cx="0" cy="0"/>
          <a:chOff x="0" y="0"/>
          <a:chExt cx="0" cy="0"/>
        </a:xfrm>
      </p:grpSpPr>
      <p:sp>
        <p:nvSpPr>
          <p:cNvPr id="138" name="Google Shape;138;p23"/>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820">
                <a:solidFill>
                  <a:srgbClr val="002349"/>
                </a:solidFill>
                <a:latin typeface="Times New Roman"/>
                <a:ea typeface="Times New Roman"/>
                <a:cs typeface="Times New Roman"/>
                <a:sym typeface="Times New Roman"/>
              </a:rPr>
              <a:t>Situational Analysis: </a:t>
            </a:r>
            <a:r>
              <a:rPr b="1" lang="en" sz="2820">
                <a:solidFill>
                  <a:srgbClr val="C29B40"/>
                </a:solidFill>
                <a:latin typeface="Times New Roman"/>
                <a:ea typeface="Times New Roman"/>
                <a:cs typeface="Times New Roman"/>
                <a:sym typeface="Times New Roman"/>
              </a:rPr>
              <a:t>Issues Affecting the Problem</a:t>
            </a:r>
            <a:endParaRPr b="1" sz="2820">
              <a:solidFill>
                <a:srgbClr val="C29B40"/>
              </a:solidFill>
              <a:latin typeface="Times New Roman"/>
              <a:ea typeface="Times New Roman"/>
              <a:cs typeface="Times New Roman"/>
              <a:sym typeface="Times New Roman"/>
            </a:endParaRPr>
          </a:p>
        </p:txBody>
      </p:sp>
      <p:cxnSp>
        <p:nvCxnSpPr>
          <p:cNvPr id="139" name="Google Shape;139;p23"/>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
        <p:nvSpPr>
          <p:cNvPr id="140" name="Google Shape;140;p23"/>
          <p:cNvSpPr txBox="1"/>
          <p:nvPr>
            <p:ph idx="1" type="body"/>
          </p:nvPr>
        </p:nvSpPr>
        <p:spPr>
          <a:xfrm>
            <a:off x="311700" y="895925"/>
            <a:ext cx="8657700" cy="4102500"/>
          </a:xfrm>
          <a:prstGeom prst="rect">
            <a:avLst/>
          </a:prstGeom>
        </p:spPr>
        <p:txBody>
          <a:bodyPr anchorCtr="0" anchor="t" bIns="91425" lIns="91425" spcFirstLastPara="1" rIns="91425" wrap="square" tIns="91425">
            <a:spAutoFit/>
          </a:bodyPr>
          <a:lstStyle/>
          <a:p>
            <a:pPr indent="-357505" lvl="0" marL="457200" rtl="0" algn="l">
              <a:lnSpc>
                <a:spcPct val="100000"/>
              </a:lnSpc>
              <a:spcBef>
                <a:spcPts val="0"/>
              </a:spcBef>
              <a:spcAft>
                <a:spcPts val="0"/>
              </a:spcAft>
              <a:buClr>
                <a:srgbClr val="C29B40"/>
              </a:buClr>
              <a:buSzPts val="2030"/>
              <a:buFont typeface="Times New Roman"/>
              <a:buChar char="●"/>
            </a:pPr>
            <a:r>
              <a:rPr b="1" lang="en" sz="2029">
                <a:solidFill>
                  <a:srgbClr val="002349"/>
                </a:solidFill>
                <a:latin typeface="Times New Roman"/>
                <a:ea typeface="Times New Roman"/>
                <a:cs typeface="Times New Roman"/>
                <a:sym typeface="Times New Roman"/>
              </a:rPr>
              <a:t>Interest Rates</a:t>
            </a:r>
            <a:r>
              <a:rPr lang="en" sz="2029">
                <a:solidFill>
                  <a:srgbClr val="002349"/>
                </a:solidFill>
                <a:latin typeface="Times New Roman"/>
                <a:ea typeface="Times New Roman"/>
                <a:cs typeface="Times New Roman"/>
                <a:sym typeface="Times New Roman"/>
              </a:rPr>
              <a:t> - </a:t>
            </a:r>
            <a:r>
              <a:rPr lang="en" sz="1829">
                <a:solidFill>
                  <a:srgbClr val="C29B40"/>
                </a:solidFill>
                <a:latin typeface="Times New Roman"/>
                <a:ea typeface="Times New Roman"/>
                <a:cs typeface="Times New Roman"/>
                <a:sym typeface="Times New Roman"/>
              </a:rPr>
              <a:t>Emily needs new clients but younger generations may not be able to afford it because of their reluctance to take on the new, high interest rates</a:t>
            </a:r>
            <a:endParaRPr i="1" sz="1829">
              <a:solidFill>
                <a:srgbClr val="002349"/>
              </a:solidFill>
              <a:latin typeface="Times New Roman"/>
              <a:ea typeface="Times New Roman"/>
              <a:cs typeface="Times New Roman"/>
              <a:sym typeface="Times New Roman"/>
            </a:endParaRPr>
          </a:p>
          <a:p>
            <a:pPr indent="-332105" lvl="1" marL="914400" rtl="0" algn="l">
              <a:lnSpc>
                <a:spcPct val="100000"/>
              </a:lnSpc>
              <a:spcBef>
                <a:spcPts val="0"/>
              </a:spcBef>
              <a:spcAft>
                <a:spcPts val="0"/>
              </a:spcAft>
              <a:buClr>
                <a:srgbClr val="002349"/>
              </a:buClr>
              <a:buSzPts val="1630"/>
              <a:buFont typeface="Times New Roman"/>
              <a:buChar char="○"/>
            </a:pPr>
            <a:r>
              <a:rPr lang="en" sz="1629">
                <a:solidFill>
                  <a:srgbClr val="002349"/>
                </a:solidFill>
                <a:latin typeface="Times New Roman"/>
                <a:ea typeface="Times New Roman"/>
                <a:cs typeface="Times New Roman"/>
                <a:sym typeface="Times New Roman"/>
              </a:rPr>
              <a:t>Avg home mortgage interest rate topped 7% in Aug 2023, highest in two decades!</a:t>
            </a:r>
            <a:endParaRPr sz="1629">
              <a:solidFill>
                <a:srgbClr val="002349"/>
              </a:solidFill>
              <a:latin typeface="Times New Roman"/>
              <a:ea typeface="Times New Roman"/>
              <a:cs typeface="Times New Roman"/>
              <a:sym typeface="Times New Roman"/>
            </a:endParaRPr>
          </a:p>
          <a:p>
            <a:pPr indent="-332105" lvl="1" marL="914400" rtl="0" algn="l">
              <a:lnSpc>
                <a:spcPct val="100000"/>
              </a:lnSpc>
              <a:spcBef>
                <a:spcPts val="0"/>
              </a:spcBef>
              <a:spcAft>
                <a:spcPts val="0"/>
              </a:spcAft>
              <a:buClr>
                <a:srgbClr val="002349"/>
              </a:buClr>
              <a:buSzPts val="1630"/>
              <a:buFont typeface="Times New Roman"/>
              <a:buChar char="○"/>
            </a:pPr>
            <a:r>
              <a:rPr lang="en" sz="1629">
                <a:solidFill>
                  <a:srgbClr val="002349"/>
                </a:solidFill>
                <a:latin typeface="Times New Roman"/>
                <a:ea typeface="Times New Roman"/>
                <a:cs typeface="Times New Roman"/>
                <a:sym typeface="Times New Roman"/>
              </a:rPr>
              <a:t>“A year ago, rates were just over 5%. That increase means someone borrowing $300,000 on a house can expect to pay $400 more every month,” </a:t>
            </a:r>
            <a:r>
              <a:rPr lang="en" sz="1629">
                <a:solidFill>
                  <a:srgbClr val="C29B40"/>
                </a:solidFill>
                <a:latin typeface="Times New Roman"/>
                <a:ea typeface="Times New Roman"/>
                <a:cs typeface="Times New Roman"/>
                <a:sym typeface="Times New Roman"/>
              </a:rPr>
              <a:t>(Horsley, 2023)</a:t>
            </a:r>
            <a:r>
              <a:rPr lang="en" sz="1629">
                <a:solidFill>
                  <a:srgbClr val="002349"/>
                </a:solidFill>
                <a:latin typeface="Times New Roman"/>
                <a:ea typeface="Times New Roman"/>
                <a:cs typeface="Times New Roman"/>
                <a:sym typeface="Times New Roman"/>
              </a:rPr>
              <a:t>.</a:t>
            </a:r>
            <a:endParaRPr sz="1629">
              <a:solidFill>
                <a:srgbClr val="002349"/>
              </a:solidFill>
              <a:latin typeface="Times New Roman"/>
              <a:ea typeface="Times New Roman"/>
              <a:cs typeface="Times New Roman"/>
              <a:sym typeface="Times New Roman"/>
            </a:endParaRPr>
          </a:p>
          <a:p>
            <a:pPr indent="-332105" lvl="1" marL="914400" rtl="0" algn="l">
              <a:lnSpc>
                <a:spcPct val="100000"/>
              </a:lnSpc>
              <a:spcBef>
                <a:spcPts val="0"/>
              </a:spcBef>
              <a:spcAft>
                <a:spcPts val="0"/>
              </a:spcAft>
              <a:buClr>
                <a:srgbClr val="002349"/>
              </a:buClr>
              <a:buSzPts val="1630"/>
              <a:buFont typeface="Times New Roman"/>
              <a:buChar char="○"/>
            </a:pPr>
            <a:r>
              <a:rPr lang="en" sz="1629">
                <a:solidFill>
                  <a:srgbClr val="C29B40"/>
                </a:solidFill>
                <a:latin typeface="Times New Roman"/>
                <a:ea typeface="Times New Roman"/>
                <a:cs typeface="Times New Roman"/>
                <a:sym typeface="Times New Roman"/>
              </a:rPr>
              <a:t>Coldwell Banker</a:t>
            </a:r>
            <a:r>
              <a:rPr lang="en" sz="1629">
                <a:solidFill>
                  <a:srgbClr val="002349"/>
                </a:solidFill>
                <a:latin typeface="Times New Roman"/>
                <a:ea typeface="Times New Roman"/>
                <a:cs typeface="Times New Roman"/>
                <a:sym typeface="Times New Roman"/>
              </a:rPr>
              <a:t>: 35% of respondents are hesitant to purchase a home due to rising interest rates and 27%+ feared a potential recession. Concerns are stock market fluctuation, inflation and higher home prices </a:t>
            </a:r>
            <a:r>
              <a:rPr lang="en" sz="1629">
                <a:solidFill>
                  <a:srgbClr val="C29B40"/>
                </a:solidFill>
                <a:latin typeface="Times New Roman"/>
                <a:ea typeface="Times New Roman"/>
                <a:cs typeface="Times New Roman"/>
                <a:sym typeface="Times New Roman"/>
              </a:rPr>
              <a:t>(Pacaso, 2023)</a:t>
            </a:r>
            <a:r>
              <a:rPr lang="en" sz="1629">
                <a:solidFill>
                  <a:srgbClr val="002349"/>
                </a:solidFill>
                <a:latin typeface="Times New Roman"/>
                <a:ea typeface="Times New Roman"/>
                <a:cs typeface="Times New Roman"/>
                <a:sym typeface="Times New Roman"/>
              </a:rPr>
              <a:t>. </a:t>
            </a:r>
            <a:endParaRPr sz="1629">
              <a:solidFill>
                <a:srgbClr val="002349"/>
              </a:solidFill>
              <a:latin typeface="Times New Roman"/>
              <a:ea typeface="Times New Roman"/>
              <a:cs typeface="Times New Roman"/>
              <a:sym typeface="Times New Roman"/>
            </a:endParaRPr>
          </a:p>
          <a:p>
            <a:pPr indent="-357505" lvl="0" marL="457200" rtl="0" algn="l">
              <a:lnSpc>
                <a:spcPct val="100000"/>
              </a:lnSpc>
              <a:spcBef>
                <a:spcPts val="1000"/>
              </a:spcBef>
              <a:spcAft>
                <a:spcPts val="0"/>
              </a:spcAft>
              <a:buClr>
                <a:srgbClr val="C29B40"/>
              </a:buClr>
              <a:buSzPts val="2030"/>
              <a:buFont typeface="Times New Roman"/>
              <a:buChar char="●"/>
            </a:pPr>
            <a:r>
              <a:rPr b="1" lang="en" sz="2029">
                <a:solidFill>
                  <a:srgbClr val="002349"/>
                </a:solidFill>
                <a:latin typeface="Times New Roman"/>
                <a:ea typeface="Times New Roman"/>
                <a:cs typeface="Times New Roman"/>
                <a:sym typeface="Times New Roman"/>
              </a:rPr>
              <a:t>Target Market</a:t>
            </a:r>
            <a:r>
              <a:rPr lang="en" sz="2029">
                <a:solidFill>
                  <a:srgbClr val="002349"/>
                </a:solidFill>
                <a:latin typeface="Times New Roman"/>
                <a:ea typeface="Times New Roman"/>
                <a:cs typeface="Times New Roman"/>
                <a:sym typeface="Times New Roman"/>
              </a:rPr>
              <a:t> - </a:t>
            </a:r>
            <a:r>
              <a:rPr lang="en" sz="1729">
                <a:solidFill>
                  <a:srgbClr val="C29B40"/>
                </a:solidFill>
                <a:latin typeface="Times New Roman"/>
                <a:ea typeface="Times New Roman"/>
                <a:cs typeface="Times New Roman"/>
                <a:sym typeface="Times New Roman"/>
              </a:rPr>
              <a:t>Generational Gap: does she have the tools to expand to this market?</a:t>
            </a:r>
            <a:endParaRPr sz="1729">
              <a:solidFill>
                <a:srgbClr val="C29B40"/>
              </a:solidFill>
              <a:latin typeface="Times New Roman"/>
              <a:ea typeface="Times New Roman"/>
              <a:cs typeface="Times New Roman"/>
              <a:sym typeface="Times New Roman"/>
            </a:endParaRPr>
          </a:p>
          <a:p>
            <a:pPr indent="-357505" lvl="1" marL="914400" rtl="0" algn="l">
              <a:lnSpc>
                <a:spcPct val="100000"/>
              </a:lnSpc>
              <a:spcBef>
                <a:spcPts val="0"/>
              </a:spcBef>
              <a:spcAft>
                <a:spcPts val="0"/>
              </a:spcAft>
              <a:buClr>
                <a:srgbClr val="002349"/>
              </a:buClr>
              <a:buSzPts val="2030"/>
              <a:buFont typeface="Times New Roman"/>
              <a:buChar char="○"/>
            </a:pPr>
            <a:r>
              <a:rPr lang="en" sz="1629">
                <a:solidFill>
                  <a:srgbClr val="002349"/>
                </a:solidFill>
                <a:latin typeface="Times New Roman"/>
                <a:ea typeface="Times New Roman"/>
                <a:cs typeface="Times New Roman"/>
                <a:sym typeface="Times New Roman"/>
              </a:rPr>
              <a:t>Emily must adapt her marketing approach by using effective technological strategies to secure retention, grow her business and appeal to younger generations.</a:t>
            </a:r>
            <a:endParaRPr i="1" sz="2029">
              <a:solidFill>
                <a:srgbClr val="002349"/>
              </a:solidFill>
              <a:latin typeface="Times New Roman"/>
              <a:ea typeface="Times New Roman"/>
              <a:cs typeface="Times New Roman"/>
              <a:sym typeface="Times New Roman"/>
            </a:endParaRPr>
          </a:p>
          <a:p>
            <a:pPr indent="-357505" lvl="1" marL="914400" rtl="0" algn="l">
              <a:lnSpc>
                <a:spcPct val="100000"/>
              </a:lnSpc>
              <a:spcBef>
                <a:spcPts val="0"/>
              </a:spcBef>
              <a:spcAft>
                <a:spcPts val="0"/>
              </a:spcAft>
              <a:buClr>
                <a:srgbClr val="002349"/>
              </a:buClr>
              <a:buSzPts val="2030"/>
              <a:buFont typeface="Times New Roman"/>
              <a:buChar char="○"/>
            </a:pPr>
            <a:r>
              <a:rPr lang="en" sz="1629">
                <a:solidFill>
                  <a:srgbClr val="C29B40"/>
                </a:solidFill>
                <a:latin typeface="Times New Roman"/>
                <a:ea typeface="Times New Roman"/>
                <a:cs typeface="Times New Roman"/>
                <a:sym typeface="Times New Roman"/>
              </a:rPr>
              <a:t>CBS News</a:t>
            </a:r>
            <a:r>
              <a:rPr lang="en" sz="1629">
                <a:solidFill>
                  <a:srgbClr val="002349"/>
                </a:solidFill>
                <a:latin typeface="Times New Roman"/>
                <a:ea typeface="Times New Roman"/>
                <a:cs typeface="Times New Roman"/>
                <a:sym typeface="Times New Roman"/>
              </a:rPr>
              <a:t> reported Baby Boomers overtake Millennials as the largest generation of homebuyers. NAR data from March 2023 reveals Boomers, ages 58-76, made up 39% of home buyers in 2022, compared to 28% for millennials. </a:t>
            </a:r>
            <a:r>
              <a:rPr lang="en" sz="1629">
                <a:solidFill>
                  <a:srgbClr val="C29B40"/>
                </a:solidFill>
                <a:latin typeface="Times New Roman"/>
                <a:ea typeface="Times New Roman"/>
                <a:cs typeface="Times New Roman"/>
                <a:sym typeface="Times New Roman"/>
              </a:rPr>
              <a:t>(Brooks, 2023)</a:t>
            </a:r>
            <a:r>
              <a:rPr lang="en" sz="1629">
                <a:solidFill>
                  <a:srgbClr val="002349"/>
                </a:solidFill>
                <a:latin typeface="Times New Roman"/>
                <a:ea typeface="Times New Roman"/>
                <a:cs typeface="Times New Roman"/>
                <a:sym typeface="Times New Roman"/>
              </a:rPr>
              <a:t>.  </a:t>
            </a:r>
            <a:endParaRPr sz="1629">
              <a:solidFill>
                <a:srgbClr val="002349"/>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AEA"/>
        </a:solidFill>
      </p:bgPr>
    </p:bg>
    <p:spTree>
      <p:nvGrpSpPr>
        <p:cNvPr id="144" name="Shape 144"/>
        <p:cNvGrpSpPr/>
        <p:nvPr/>
      </p:nvGrpSpPr>
      <p:grpSpPr>
        <a:xfrm>
          <a:off x="0" y="0"/>
          <a:ext cx="0" cy="0"/>
          <a:chOff x="0" y="0"/>
          <a:chExt cx="0" cy="0"/>
        </a:xfrm>
      </p:grpSpPr>
      <p:sp>
        <p:nvSpPr>
          <p:cNvPr id="145" name="Google Shape;145;p24"/>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820">
                <a:solidFill>
                  <a:srgbClr val="002349"/>
                </a:solidFill>
                <a:latin typeface="Times New Roman"/>
                <a:ea typeface="Times New Roman"/>
                <a:cs typeface="Times New Roman"/>
                <a:sym typeface="Times New Roman"/>
              </a:rPr>
              <a:t>Situational Analysis: </a:t>
            </a:r>
            <a:r>
              <a:rPr b="1" lang="en" sz="2820">
                <a:solidFill>
                  <a:srgbClr val="C29B40"/>
                </a:solidFill>
                <a:latin typeface="Times New Roman"/>
                <a:ea typeface="Times New Roman"/>
                <a:cs typeface="Times New Roman"/>
                <a:sym typeface="Times New Roman"/>
              </a:rPr>
              <a:t>Issues Affecting the Problem</a:t>
            </a:r>
            <a:endParaRPr b="1" sz="2820">
              <a:solidFill>
                <a:srgbClr val="C29B40"/>
              </a:solidFill>
              <a:latin typeface="Times New Roman"/>
              <a:ea typeface="Times New Roman"/>
              <a:cs typeface="Times New Roman"/>
              <a:sym typeface="Times New Roman"/>
            </a:endParaRPr>
          </a:p>
        </p:txBody>
      </p:sp>
      <p:cxnSp>
        <p:nvCxnSpPr>
          <p:cNvPr id="146" name="Google Shape;146;p24"/>
          <p:cNvCxnSpPr/>
          <p:nvPr/>
        </p:nvCxnSpPr>
        <p:spPr>
          <a:xfrm flipH="1" rot="10800000">
            <a:off x="389475" y="836825"/>
            <a:ext cx="7881300" cy="11400"/>
          </a:xfrm>
          <a:prstGeom prst="straightConnector1">
            <a:avLst/>
          </a:prstGeom>
          <a:noFill/>
          <a:ln cap="flat" cmpd="sng" w="38100">
            <a:solidFill>
              <a:srgbClr val="002349"/>
            </a:solidFill>
            <a:prstDash val="solid"/>
            <a:round/>
            <a:headEnd len="med" w="med" type="none"/>
            <a:tailEnd len="med" w="med" type="none"/>
          </a:ln>
        </p:spPr>
      </p:cxnSp>
      <p:sp>
        <p:nvSpPr>
          <p:cNvPr id="147" name="Google Shape;147;p24"/>
          <p:cNvSpPr txBox="1"/>
          <p:nvPr>
            <p:ph idx="1" type="body"/>
          </p:nvPr>
        </p:nvSpPr>
        <p:spPr>
          <a:xfrm>
            <a:off x="311700" y="923875"/>
            <a:ext cx="8286600" cy="4005600"/>
          </a:xfrm>
          <a:prstGeom prst="rect">
            <a:avLst/>
          </a:prstGeom>
        </p:spPr>
        <p:txBody>
          <a:bodyPr anchorCtr="0" anchor="t" bIns="91425" lIns="91425" spcFirstLastPara="1" rIns="91425" wrap="square" tIns="91425">
            <a:spAutoFit/>
          </a:bodyPr>
          <a:lstStyle/>
          <a:p>
            <a:pPr indent="-357505" lvl="0" marL="457200" rtl="0" algn="l">
              <a:lnSpc>
                <a:spcPct val="100000"/>
              </a:lnSpc>
              <a:spcBef>
                <a:spcPts val="0"/>
              </a:spcBef>
              <a:spcAft>
                <a:spcPts val="0"/>
              </a:spcAft>
              <a:buClr>
                <a:srgbClr val="C29B40"/>
              </a:buClr>
              <a:buSzPts val="2030"/>
              <a:buFont typeface="Times New Roman"/>
              <a:buChar char="●"/>
            </a:pPr>
            <a:r>
              <a:rPr b="1" lang="en" sz="2029">
                <a:solidFill>
                  <a:srgbClr val="002349"/>
                </a:solidFill>
                <a:latin typeface="Times New Roman"/>
                <a:ea typeface="Times New Roman"/>
                <a:cs typeface="Times New Roman"/>
                <a:sym typeface="Times New Roman"/>
              </a:rPr>
              <a:t>Communication Channels</a:t>
            </a:r>
            <a:r>
              <a:rPr lang="en" sz="2029">
                <a:solidFill>
                  <a:srgbClr val="002349"/>
                </a:solidFill>
                <a:latin typeface="Times New Roman"/>
                <a:ea typeface="Times New Roman"/>
                <a:cs typeface="Times New Roman"/>
                <a:sym typeface="Times New Roman"/>
              </a:rPr>
              <a:t> -</a:t>
            </a:r>
            <a:r>
              <a:rPr lang="en" sz="1929">
                <a:solidFill>
                  <a:srgbClr val="002349"/>
                </a:solidFill>
                <a:latin typeface="Times New Roman"/>
                <a:ea typeface="Times New Roman"/>
                <a:cs typeface="Times New Roman"/>
                <a:sym typeface="Times New Roman"/>
              </a:rPr>
              <a:t> </a:t>
            </a:r>
            <a:r>
              <a:rPr lang="en" sz="1829">
                <a:solidFill>
                  <a:srgbClr val="C29B40"/>
                </a:solidFill>
                <a:latin typeface="Times New Roman"/>
                <a:ea typeface="Times New Roman"/>
                <a:cs typeface="Times New Roman"/>
                <a:sym typeface="Times New Roman"/>
              </a:rPr>
              <a:t>Word of mouth </a:t>
            </a:r>
            <a:r>
              <a:rPr lang="en" sz="1829">
                <a:solidFill>
                  <a:srgbClr val="C29B40"/>
                </a:solidFill>
                <a:latin typeface="Times New Roman"/>
                <a:ea typeface="Times New Roman"/>
                <a:cs typeface="Times New Roman"/>
                <a:sym typeface="Times New Roman"/>
              </a:rPr>
              <a:t>referrals:</a:t>
            </a:r>
            <a:r>
              <a:rPr lang="en" sz="1829">
                <a:solidFill>
                  <a:srgbClr val="002349"/>
                </a:solidFill>
                <a:latin typeface="Times New Roman"/>
                <a:ea typeface="Times New Roman"/>
                <a:cs typeface="Times New Roman"/>
                <a:sym typeface="Times New Roman"/>
              </a:rPr>
              <a:t> </a:t>
            </a:r>
            <a:r>
              <a:rPr lang="en" sz="1829">
                <a:solidFill>
                  <a:srgbClr val="C29B40"/>
                </a:solidFill>
                <a:latin typeface="Times New Roman"/>
                <a:ea typeface="Times New Roman"/>
                <a:cs typeface="Times New Roman"/>
                <a:sym typeface="Times New Roman"/>
              </a:rPr>
              <a:t>She needs to focus on revamping her avenues and expanding her network to go after the buyers she is looking for. Luxury real estate is a highly desirable and competitive market</a:t>
            </a:r>
            <a:endParaRPr i="1" sz="1829">
              <a:solidFill>
                <a:srgbClr val="002349"/>
              </a:solidFill>
              <a:latin typeface="Times New Roman"/>
              <a:ea typeface="Times New Roman"/>
              <a:cs typeface="Times New Roman"/>
              <a:sym typeface="Times New Roman"/>
            </a:endParaRPr>
          </a:p>
          <a:p>
            <a:pPr indent="-332105" lvl="1" marL="914400" rtl="0" algn="l">
              <a:lnSpc>
                <a:spcPct val="100000"/>
              </a:lnSpc>
              <a:spcBef>
                <a:spcPts val="0"/>
              </a:spcBef>
              <a:spcAft>
                <a:spcPts val="0"/>
              </a:spcAft>
              <a:buClr>
                <a:srgbClr val="002349"/>
              </a:buClr>
              <a:buSzPts val="1630"/>
              <a:buFont typeface="Times New Roman"/>
              <a:buChar char="○"/>
            </a:pPr>
            <a:r>
              <a:rPr lang="en" sz="1629">
                <a:solidFill>
                  <a:srgbClr val="002349"/>
                </a:solidFill>
                <a:latin typeface="Times New Roman"/>
                <a:ea typeface="Times New Roman"/>
                <a:cs typeface="Times New Roman"/>
                <a:sym typeface="Times New Roman"/>
              </a:rPr>
              <a:t>Smaller homes are becoming more popular for luxury homebuyers. In 2022, they sold 19% faster than larger ones. This suggests that affluent buyers are downsizing, and it might become the new normal with increasing home prices </a:t>
            </a:r>
            <a:r>
              <a:rPr lang="en" sz="1629">
                <a:solidFill>
                  <a:srgbClr val="C29B40"/>
                </a:solidFill>
                <a:latin typeface="Times New Roman"/>
                <a:ea typeface="Times New Roman"/>
                <a:cs typeface="Times New Roman"/>
                <a:sym typeface="Times New Roman"/>
              </a:rPr>
              <a:t>(Pacaso, 2023).</a:t>
            </a:r>
            <a:r>
              <a:rPr lang="en" sz="1629">
                <a:solidFill>
                  <a:srgbClr val="002349"/>
                </a:solidFill>
                <a:latin typeface="Times New Roman"/>
                <a:ea typeface="Times New Roman"/>
                <a:cs typeface="Times New Roman"/>
                <a:sym typeface="Times New Roman"/>
              </a:rPr>
              <a:t> </a:t>
            </a:r>
            <a:endParaRPr sz="1629">
              <a:solidFill>
                <a:srgbClr val="002349"/>
              </a:solidFill>
              <a:latin typeface="Times New Roman"/>
              <a:ea typeface="Times New Roman"/>
              <a:cs typeface="Times New Roman"/>
              <a:sym typeface="Times New Roman"/>
            </a:endParaRPr>
          </a:p>
          <a:p>
            <a:pPr indent="-357505" lvl="0" marL="457200" rtl="0" algn="l">
              <a:lnSpc>
                <a:spcPct val="100000"/>
              </a:lnSpc>
              <a:spcBef>
                <a:spcPts val="1000"/>
              </a:spcBef>
              <a:spcAft>
                <a:spcPts val="0"/>
              </a:spcAft>
              <a:buClr>
                <a:srgbClr val="C29B40"/>
              </a:buClr>
              <a:buSzPts val="2030"/>
              <a:buFont typeface="Times New Roman"/>
              <a:buChar char="●"/>
            </a:pPr>
            <a:r>
              <a:rPr b="1" lang="en" sz="2029">
                <a:solidFill>
                  <a:srgbClr val="002349"/>
                </a:solidFill>
                <a:latin typeface="Times New Roman"/>
                <a:ea typeface="Times New Roman"/>
                <a:cs typeface="Times New Roman"/>
                <a:sym typeface="Times New Roman"/>
              </a:rPr>
              <a:t>Attracting Digital Natives Through Mobile-Friendly Websites</a:t>
            </a:r>
            <a:r>
              <a:rPr lang="en" sz="2029">
                <a:solidFill>
                  <a:srgbClr val="002349"/>
                </a:solidFill>
                <a:latin typeface="Times New Roman"/>
                <a:ea typeface="Times New Roman"/>
                <a:cs typeface="Times New Roman"/>
                <a:sym typeface="Times New Roman"/>
              </a:rPr>
              <a:t> - </a:t>
            </a:r>
            <a:r>
              <a:rPr lang="en" sz="2029">
                <a:solidFill>
                  <a:srgbClr val="C29B40"/>
                </a:solidFill>
                <a:latin typeface="Times New Roman"/>
                <a:ea typeface="Times New Roman"/>
                <a:cs typeface="Times New Roman"/>
                <a:sym typeface="Times New Roman"/>
              </a:rPr>
              <a:t>D</a:t>
            </a:r>
            <a:r>
              <a:rPr lang="en" sz="2029">
                <a:solidFill>
                  <a:srgbClr val="C29B40"/>
                </a:solidFill>
                <a:latin typeface="Times New Roman"/>
                <a:ea typeface="Times New Roman"/>
                <a:cs typeface="Times New Roman"/>
                <a:sym typeface="Times New Roman"/>
              </a:rPr>
              <a:t>oes she have the tools to expand to this market? Changing Digital Landscape</a:t>
            </a:r>
            <a:endParaRPr sz="2029">
              <a:solidFill>
                <a:srgbClr val="C29B40"/>
              </a:solidFill>
              <a:latin typeface="Times New Roman"/>
              <a:ea typeface="Times New Roman"/>
              <a:cs typeface="Times New Roman"/>
              <a:sym typeface="Times New Roman"/>
            </a:endParaRPr>
          </a:p>
          <a:p>
            <a:pPr indent="-357505" lvl="1" marL="914400" rtl="0" algn="l">
              <a:lnSpc>
                <a:spcPct val="100000"/>
              </a:lnSpc>
              <a:spcBef>
                <a:spcPts val="0"/>
              </a:spcBef>
              <a:spcAft>
                <a:spcPts val="0"/>
              </a:spcAft>
              <a:buClr>
                <a:srgbClr val="002349"/>
              </a:buClr>
              <a:buSzPts val="2030"/>
              <a:buFont typeface="Times New Roman"/>
              <a:buChar char="○"/>
            </a:pPr>
            <a:r>
              <a:rPr lang="en" sz="1629">
                <a:solidFill>
                  <a:srgbClr val="002349"/>
                </a:solidFill>
                <a:latin typeface="Times New Roman"/>
                <a:ea typeface="Times New Roman"/>
                <a:cs typeface="Times New Roman"/>
                <a:sym typeface="Times New Roman"/>
              </a:rPr>
              <a:t>Online buy/sell reduced realtor relationships thus reducing the agent commission</a:t>
            </a:r>
            <a:endParaRPr sz="1629">
              <a:solidFill>
                <a:srgbClr val="002349"/>
              </a:solidFill>
              <a:latin typeface="Times New Roman"/>
              <a:ea typeface="Times New Roman"/>
              <a:cs typeface="Times New Roman"/>
              <a:sym typeface="Times New Roman"/>
            </a:endParaRPr>
          </a:p>
          <a:p>
            <a:pPr indent="-357505" lvl="1" marL="914400" rtl="0" algn="l">
              <a:lnSpc>
                <a:spcPct val="100000"/>
              </a:lnSpc>
              <a:spcBef>
                <a:spcPts val="0"/>
              </a:spcBef>
              <a:spcAft>
                <a:spcPts val="0"/>
              </a:spcAft>
              <a:buClr>
                <a:srgbClr val="002349"/>
              </a:buClr>
              <a:buSzPts val="2030"/>
              <a:buFont typeface="Times New Roman"/>
              <a:buChar char="○"/>
            </a:pPr>
            <a:r>
              <a:rPr lang="en" sz="1629">
                <a:solidFill>
                  <a:srgbClr val="002349"/>
                </a:solidFill>
                <a:latin typeface="Times New Roman"/>
                <a:ea typeface="Times New Roman"/>
                <a:cs typeface="Times New Roman"/>
                <a:sym typeface="Times New Roman"/>
              </a:rPr>
              <a:t>For millennials, she must compete with newer and more innovative third parties, including apps and websites without the high-end real estate commissions.</a:t>
            </a:r>
            <a:endParaRPr sz="1629">
              <a:solidFill>
                <a:srgbClr val="002349"/>
              </a:solidFill>
              <a:latin typeface="Times New Roman"/>
              <a:ea typeface="Times New Roman"/>
              <a:cs typeface="Times New Roman"/>
              <a:sym typeface="Times New Roman"/>
            </a:endParaRPr>
          </a:p>
          <a:p>
            <a:pPr indent="-357505" lvl="1" marL="914400" rtl="0" algn="l">
              <a:lnSpc>
                <a:spcPct val="100000"/>
              </a:lnSpc>
              <a:spcBef>
                <a:spcPts val="0"/>
              </a:spcBef>
              <a:spcAft>
                <a:spcPts val="1200"/>
              </a:spcAft>
              <a:buClr>
                <a:srgbClr val="002349"/>
              </a:buClr>
              <a:buSzPts val="2030"/>
              <a:buFont typeface="Times New Roman"/>
              <a:buChar char="○"/>
            </a:pPr>
            <a:r>
              <a:rPr lang="en" sz="1629">
                <a:solidFill>
                  <a:srgbClr val="002349"/>
                </a:solidFill>
                <a:latin typeface="Times New Roman"/>
                <a:ea typeface="Times New Roman"/>
                <a:cs typeface="Times New Roman"/>
                <a:sym typeface="Times New Roman"/>
              </a:rPr>
              <a:t>NAR, “95% of homebuyers of all ages used the internet during their home search, and 1/2+ found the property they would eventually purchase” </a:t>
            </a:r>
            <a:r>
              <a:rPr lang="en" sz="1629">
                <a:solidFill>
                  <a:srgbClr val="C29B40"/>
                </a:solidFill>
                <a:latin typeface="Times New Roman"/>
                <a:ea typeface="Times New Roman"/>
                <a:cs typeface="Times New Roman"/>
                <a:sym typeface="Times New Roman"/>
              </a:rPr>
              <a:t>(CoreLogic, 2022).</a:t>
            </a:r>
            <a:endParaRPr sz="1629">
              <a:solidFill>
                <a:srgbClr val="C29B40"/>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151" name="Shape 151"/>
        <p:cNvGrpSpPr/>
        <p:nvPr/>
      </p:nvGrpSpPr>
      <p:grpSpPr>
        <a:xfrm>
          <a:off x="0" y="0"/>
          <a:ext cx="0" cy="0"/>
          <a:chOff x="0" y="0"/>
          <a:chExt cx="0" cy="0"/>
        </a:xfrm>
      </p:grpSpPr>
      <p:sp>
        <p:nvSpPr>
          <p:cNvPr id="152" name="Google Shape;152;p25"/>
          <p:cNvSpPr txBox="1"/>
          <p:nvPr>
            <p:ph type="title"/>
          </p:nvPr>
        </p:nvSpPr>
        <p:spPr>
          <a:xfrm>
            <a:off x="126250" y="839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11">
                <a:solidFill>
                  <a:srgbClr val="002349"/>
                </a:solidFill>
                <a:latin typeface="Times New Roman"/>
                <a:ea typeface="Times New Roman"/>
                <a:cs typeface="Times New Roman"/>
                <a:sym typeface="Times New Roman"/>
              </a:rPr>
              <a:t>Issues Affecting the Problem:</a:t>
            </a:r>
            <a:r>
              <a:rPr b="1" lang="en" sz="3011">
                <a:latin typeface="Times New Roman"/>
                <a:ea typeface="Times New Roman"/>
                <a:cs typeface="Times New Roman"/>
                <a:sym typeface="Times New Roman"/>
              </a:rPr>
              <a:t> </a:t>
            </a:r>
            <a:r>
              <a:rPr b="1" lang="en" sz="3011">
                <a:solidFill>
                  <a:srgbClr val="C29B40"/>
                </a:solidFill>
                <a:latin typeface="Times New Roman"/>
                <a:ea typeface="Times New Roman"/>
                <a:cs typeface="Times New Roman"/>
                <a:sym typeface="Times New Roman"/>
              </a:rPr>
              <a:t>Causes &amp; Reasons </a:t>
            </a:r>
            <a:endParaRPr b="1" sz="3011">
              <a:solidFill>
                <a:srgbClr val="C29B40"/>
              </a:solidFill>
              <a:latin typeface="Times New Roman"/>
              <a:ea typeface="Times New Roman"/>
              <a:cs typeface="Times New Roman"/>
              <a:sym typeface="Times New Roman"/>
            </a:endParaRPr>
          </a:p>
        </p:txBody>
      </p:sp>
      <p:sp>
        <p:nvSpPr>
          <p:cNvPr id="153" name="Google Shape;153;p25"/>
          <p:cNvSpPr txBox="1"/>
          <p:nvPr>
            <p:ph idx="1" type="body"/>
          </p:nvPr>
        </p:nvSpPr>
        <p:spPr>
          <a:xfrm>
            <a:off x="126250" y="656625"/>
            <a:ext cx="8706000" cy="4379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400">
                <a:solidFill>
                  <a:srgbClr val="002349"/>
                </a:solidFill>
                <a:highlight>
                  <a:srgbClr val="EAEAEA"/>
                </a:highlight>
                <a:latin typeface="Times New Roman"/>
                <a:ea typeface="Times New Roman"/>
                <a:cs typeface="Times New Roman"/>
                <a:sym typeface="Times New Roman"/>
              </a:rPr>
              <a:t>Interest Rates </a:t>
            </a:r>
            <a:r>
              <a:rPr lang="en" sz="1200">
                <a:solidFill>
                  <a:srgbClr val="002349"/>
                </a:solidFill>
                <a:highlight>
                  <a:srgbClr val="EAEAEA"/>
                </a:highlight>
                <a:latin typeface="Times New Roman"/>
                <a:ea typeface="Times New Roman"/>
                <a:cs typeface="Times New Roman"/>
                <a:sym typeface="Times New Roman"/>
              </a:rPr>
              <a:t>- </a:t>
            </a:r>
            <a:r>
              <a:rPr lang="en" sz="1200">
                <a:solidFill>
                  <a:srgbClr val="C29B40"/>
                </a:solidFill>
                <a:latin typeface="Times New Roman"/>
                <a:ea typeface="Times New Roman"/>
                <a:cs typeface="Times New Roman"/>
                <a:sym typeface="Times New Roman"/>
              </a:rPr>
              <a:t>Emily needs new clients </a:t>
            </a:r>
            <a:r>
              <a:rPr lang="en" sz="1200">
                <a:solidFill>
                  <a:srgbClr val="002349"/>
                </a:solidFill>
                <a:latin typeface="Times New Roman"/>
                <a:ea typeface="Times New Roman"/>
                <a:cs typeface="Times New Roman"/>
                <a:sym typeface="Times New Roman"/>
              </a:rPr>
              <a:t>(problem)</a:t>
            </a:r>
            <a:r>
              <a:rPr lang="en" sz="1200">
                <a:solidFill>
                  <a:srgbClr val="C29B40"/>
                </a:solidFill>
                <a:latin typeface="Times New Roman"/>
                <a:ea typeface="Times New Roman"/>
                <a:cs typeface="Times New Roman"/>
                <a:sym typeface="Times New Roman"/>
              </a:rPr>
              <a:t>, but the younger generations who are in her target market for larger, luxury houses and family homes may not be able to afford it because of their reluctance to take on the new, high interest rates </a:t>
            </a:r>
            <a:r>
              <a:rPr lang="en" sz="1200">
                <a:solidFill>
                  <a:srgbClr val="002349"/>
                </a:solidFill>
                <a:latin typeface="Times New Roman"/>
                <a:ea typeface="Times New Roman"/>
                <a:cs typeface="Times New Roman"/>
                <a:sym typeface="Times New Roman"/>
              </a:rPr>
              <a:t>(issue)</a:t>
            </a:r>
            <a:r>
              <a:rPr lang="en" sz="1200">
                <a:solidFill>
                  <a:srgbClr val="C29B40"/>
                </a:solidFill>
                <a:latin typeface="Times New Roman"/>
                <a:ea typeface="Times New Roman"/>
                <a:cs typeface="Times New Roman"/>
                <a:sym typeface="Times New Roman"/>
              </a:rPr>
              <a:t>. </a:t>
            </a:r>
            <a:endParaRPr sz="1200">
              <a:solidFill>
                <a:srgbClr val="C29B40"/>
              </a:solidFill>
              <a:latin typeface="Times New Roman"/>
              <a:ea typeface="Times New Roman"/>
              <a:cs typeface="Times New Roman"/>
              <a:sym typeface="Times New Roman"/>
            </a:endParaRPr>
          </a:p>
          <a:p>
            <a:pPr indent="-304800" lvl="0" marL="457200" rtl="0" algn="l">
              <a:spcBef>
                <a:spcPts val="1200"/>
              </a:spcBef>
              <a:spcAft>
                <a:spcPts val="0"/>
              </a:spcAft>
              <a:buClr>
                <a:srgbClr val="C29B40"/>
              </a:buClr>
              <a:buSzPts val="1200"/>
              <a:buFont typeface="Times New Roman"/>
              <a:buChar char="●"/>
            </a:pPr>
            <a:r>
              <a:rPr lang="en" sz="1200">
                <a:solidFill>
                  <a:srgbClr val="002349"/>
                </a:solidFill>
                <a:latin typeface="Times New Roman"/>
                <a:ea typeface="Times New Roman"/>
                <a:cs typeface="Times New Roman"/>
                <a:sym typeface="Times New Roman"/>
              </a:rPr>
              <a:t>The average home mortgage interest rate topped 7% in August 2023, making it the highest it’s been in more than two decades! “A year ago, rates were just over 5%. That increase means someone borrowing $300,000 on a house can expect to pay about $400 more every month,” </a:t>
            </a:r>
            <a:r>
              <a:rPr lang="en" sz="1200">
                <a:solidFill>
                  <a:srgbClr val="C29B40"/>
                </a:solidFill>
                <a:latin typeface="Times New Roman"/>
                <a:ea typeface="Times New Roman"/>
                <a:cs typeface="Times New Roman"/>
                <a:sym typeface="Times New Roman"/>
              </a:rPr>
              <a:t>(Horsley, 2023)</a:t>
            </a:r>
            <a:r>
              <a:rPr lang="en" sz="1200">
                <a:solidFill>
                  <a:srgbClr val="002349"/>
                </a:solidFill>
                <a:latin typeface="Times New Roman"/>
                <a:ea typeface="Times New Roman"/>
                <a:cs typeface="Times New Roman"/>
                <a:sym typeface="Times New Roman"/>
              </a:rPr>
              <a:t>. </a:t>
            </a:r>
            <a:endParaRPr sz="1200">
              <a:solidFill>
                <a:srgbClr val="002349"/>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rgbClr val="C29B40"/>
              </a:buClr>
              <a:buSzPts val="1200"/>
              <a:buFont typeface="Times New Roman"/>
              <a:buChar char="●"/>
            </a:pPr>
            <a:r>
              <a:rPr lang="en" sz="1200">
                <a:solidFill>
                  <a:srgbClr val="002349"/>
                </a:solidFill>
                <a:highlight>
                  <a:srgbClr val="EAEAEA"/>
                </a:highlight>
                <a:latin typeface="Times New Roman"/>
                <a:ea typeface="Times New Roman"/>
                <a:cs typeface="Times New Roman"/>
                <a:sym typeface="Times New Roman"/>
              </a:rPr>
              <a:t>According to a Coldwell Banker survey, 35% of its respondents appeared to be hesitant to purchase a home due to the rising interest rates and over 27% feared that a potential recession would halt their luxury home purchase decision. The areas of greatest concern for homebuyers in 2023 are stock market fluctuation, inflation, and higher home prices </a:t>
            </a:r>
            <a:r>
              <a:rPr lang="en" sz="1200">
                <a:solidFill>
                  <a:srgbClr val="C29B40"/>
                </a:solidFill>
                <a:highlight>
                  <a:srgbClr val="EAEAEA"/>
                </a:highlight>
                <a:latin typeface="Times New Roman"/>
                <a:ea typeface="Times New Roman"/>
                <a:cs typeface="Times New Roman"/>
                <a:sym typeface="Times New Roman"/>
              </a:rPr>
              <a:t>(Pacaso, 2023)</a:t>
            </a:r>
            <a:r>
              <a:rPr lang="en" sz="1200">
                <a:solidFill>
                  <a:srgbClr val="002349"/>
                </a:solidFill>
                <a:highlight>
                  <a:srgbClr val="EAEAEA"/>
                </a:highlight>
                <a:latin typeface="Times New Roman"/>
                <a:ea typeface="Times New Roman"/>
                <a:cs typeface="Times New Roman"/>
                <a:sym typeface="Times New Roman"/>
              </a:rPr>
              <a:t>. </a:t>
            </a:r>
            <a:endParaRPr sz="1200">
              <a:solidFill>
                <a:srgbClr val="002349"/>
              </a:solidFill>
              <a:highlight>
                <a:srgbClr val="EAEAEA"/>
              </a:highlight>
              <a:latin typeface="Times New Roman"/>
              <a:ea typeface="Times New Roman"/>
              <a:cs typeface="Times New Roman"/>
              <a:sym typeface="Times New Roman"/>
            </a:endParaRPr>
          </a:p>
          <a:p>
            <a:pPr indent="0" lvl="0" marL="457200" rtl="0" algn="l">
              <a:spcBef>
                <a:spcPts val="0"/>
              </a:spcBef>
              <a:spcAft>
                <a:spcPts val="0"/>
              </a:spcAft>
              <a:buNone/>
            </a:pPr>
            <a:r>
              <a:t/>
            </a:r>
            <a:endParaRPr sz="1200">
              <a:solidFill>
                <a:schemeClr val="dk1"/>
              </a:solidFill>
              <a:highlight>
                <a:srgbClr val="EAEAEA"/>
              </a:highlight>
              <a:latin typeface="Times New Roman"/>
              <a:ea typeface="Times New Roman"/>
              <a:cs typeface="Times New Roman"/>
              <a:sym typeface="Times New Roman"/>
            </a:endParaRPr>
          </a:p>
          <a:p>
            <a:pPr indent="0" lvl="0" marL="0" rtl="0" algn="l">
              <a:spcBef>
                <a:spcPts val="0"/>
              </a:spcBef>
              <a:spcAft>
                <a:spcPts val="0"/>
              </a:spcAft>
              <a:buNone/>
            </a:pPr>
            <a:r>
              <a:rPr b="1" lang="en" sz="1400">
                <a:solidFill>
                  <a:srgbClr val="002349"/>
                </a:solidFill>
                <a:highlight>
                  <a:srgbClr val="EAEAEA"/>
                </a:highlight>
                <a:latin typeface="Times New Roman"/>
                <a:ea typeface="Times New Roman"/>
                <a:cs typeface="Times New Roman"/>
                <a:sym typeface="Times New Roman"/>
              </a:rPr>
              <a:t>Target Market</a:t>
            </a:r>
            <a:r>
              <a:rPr lang="en" sz="1400">
                <a:solidFill>
                  <a:srgbClr val="002349"/>
                </a:solidFill>
                <a:highlight>
                  <a:srgbClr val="EAEAEA"/>
                </a:highlight>
                <a:latin typeface="Times New Roman"/>
                <a:ea typeface="Times New Roman"/>
                <a:cs typeface="Times New Roman"/>
                <a:sym typeface="Times New Roman"/>
              </a:rPr>
              <a:t> - </a:t>
            </a:r>
            <a:r>
              <a:rPr lang="en" sz="1200">
                <a:solidFill>
                  <a:srgbClr val="C29B40"/>
                </a:solidFill>
                <a:latin typeface="Times New Roman"/>
                <a:ea typeface="Times New Roman"/>
                <a:cs typeface="Times New Roman"/>
                <a:sym typeface="Times New Roman"/>
              </a:rPr>
              <a:t>Emily needs to address the generational gap in her customer base </a:t>
            </a:r>
            <a:r>
              <a:rPr lang="en" sz="1200">
                <a:solidFill>
                  <a:srgbClr val="002349"/>
                </a:solidFill>
                <a:latin typeface="Times New Roman"/>
                <a:ea typeface="Times New Roman"/>
                <a:cs typeface="Times New Roman"/>
                <a:sym typeface="Times New Roman"/>
              </a:rPr>
              <a:t>(problem)</a:t>
            </a:r>
            <a:r>
              <a:rPr lang="en" sz="1200">
                <a:solidFill>
                  <a:srgbClr val="C29B40"/>
                </a:solidFill>
                <a:latin typeface="Times New Roman"/>
                <a:ea typeface="Times New Roman"/>
                <a:cs typeface="Times New Roman"/>
                <a:sym typeface="Times New Roman"/>
              </a:rPr>
              <a:t>, but does she have the tools to expand to this market </a:t>
            </a:r>
            <a:r>
              <a:rPr lang="en" sz="1200">
                <a:solidFill>
                  <a:srgbClr val="002349"/>
                </a:solidFill>
                <a:latin typeface="Times New Roman"/>
                <a:ea typeface="Times New Roman"/>
                <a:cs typeface="Times New Roman"/>
                <a:sym typeface="Times New Roman"/>
              </a:rPr>
              <a:t>(issue)</a:t>
            </a:r>
            <a:r>
              <a:rPr lang="en" sz="1200">
                <a:solidFill>
                  <a:srgbClr val="C29B40"/>
                </a:solidFill>
                <a:latin typeface="Times New Roman"/>
                <a:ea typeface="Times New Roman"/>
                <a:cs typeface="Times New Roman"/>
                <a:sym typeface="Times New Roman"/>
              </a:rPr>
              <a:t>? Emily must adapt her marketing approach by using effective technological strategies including social media platforms to secure retention but more importantly, grow her business and appeal to younger generations. To best understand this, we need to consider the average age of a luxury homebuyer. </a:t>
            </a:r>
            <a:endParaRPr sz="1400">
              <a:solidFill>
                <a:srgbClr val="C29B40"/>
              </a:solidFill>
              <a:highlight>
                <a:srgbClr val="EAEAEA"/>
              </a:highlight>
              <a:latin typeface="Times New Roman"/>
              <a:ea typeface="Times New Roman"/>
              <a:cs typeface="Times New Roman"/>
              <a:sym typeface="Times New Roman"/>
            </a:endParaRPr>
          </a:p>
          <a:p>
            <a:pPr indent="-323850" lvl="0" marL="457200" rtl="0" algn="l">
              <a:spcBef>
                <a:spcPts val="1200"/>
              </a:spcBef>
              <a:spcAft>
                <a:spcPts val="0"/>
              </a:spcAft>
              <a:buClr>
                <a:srgbClr val="C29B40"/>
              </a:buClr>
              <a:buSzPts val="1500"/>
              <a:buFont typeface="Times New Roman"/>
              <a:buChar char="●"/>
            </a:pPr>
            <a:r>
              <a:rPr lang="en" sz="1300">
                <a:solidFill>
                  <a:srgbClr val="002349"/>
                </a:solidFill>
                <a:latin typeface="Times New Roman"/>
                <a:ea typeface="Times New Roman"/>
                <a:cs typeface="Times New Roman"/>
                <a:sym typeface="Times New Roman"/>
              </a:rPr>
              <a:t>CBS News reported that Baby Boomers overtake Millennials as the largest generation of homebuyers. </a:t>
            </a:r>
            <a:r>
              <a:rPr lang="en" sz="13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NAR data</a:t>
            </a:r>
            <a:r>
              <a:rPr lang="en" sz="1300">
                <a:solidFill>
                  <a:schemeClr val="dk1"/>
                </a:solidFill>
                <a:latin typeface="Times New Roman"/>
                <a:ea typeface="Times New Roman"/>
                <a:cs typeface="Times New Roman"/>
                <a:sym typeface="Times New Roman"/>
              </a:rPr>
              <a:t> </a:t>
            </a:r>
            <a:r>
              <a:rPr lang="en" sz="1300">
                <a:solidFill>
                  <a:srgbClr val="002349"/>
                </a:solidFill>
                <a:latin typeface="Times New Roman"/>
                <a:ea typeface="Times New Roman"/>
                <a:cs typeface="Times New Roman"/>
                <a:sym typeface="Times New Roman"/>
              </a:rPr>
              <a:t>from March 2023 reveals that Boomers, ages 58-76, made up 39% of home buyers in 2022, compared to 28% for millennials. This is a 29% increase from last year, making it the highest percentage of any generation</a:t>
            </a:r>
            <a:r>
              <a:rPr lang="en" sz="1300">
                <a:solidFill>
                  <a:schemeClr val="dk1"/>
                </a:solidFill>
                <a:latin typeface="Times New Roman"/>
                <a:ea typeface="Times New Roman"/>
                <a:cs typeface="Times New Roman"/>
                <a:sym typeface="Times New Roman"/>
              </a:rPr>
              <a:t> </a:t>
            </a:r>
            <a:r>
              <a:rPr lang="en" sz="1300">
                <a:solidFill>
                  <a:srgbClr val="C29B40"/>
                </a:solidFill>
                <a:highlight>
                  <a:srgbClr val="EAEAEA"/>
                </a:highlight>
                <a:latin typeface="Times New Roman"/>
                <a:ea typeface="Times New Roman"/>
                <a:cs typeface="Times New Roman"/>
                <a:sym typeface="Times New Roman"/>
              </a:rPr>
              <a:t>(Brooks, 2023)</a:t>
            </a:r>
            <a:r>
              <a:rPr lang="en" sz="1300">
                <a:solidFill>
                  <a:srgbClr val="002349"/>
                </a:solidFill>
                <a:highlight>
                  <a:srgbClr val="EAEAEA"/>
                </a:highlight>
                <a:latin typeface="Times New Roman"/>
                <a:ea typeface="Times New Roman"/>
                <a:cs typeface="Times New Roman"/>
                <a:sym typeface="Times New Roman"/>
              </a:rPr>
              <a:t>. </a:t>
            </a:r>
            <a:r>
              <a:rPr lang="en" sz="1300">
                <a:solidFill>
                  <a:srgbClr val="C29B40"/>
                </a:solidFill>
                <a:highlight>
                  <a:srgbClr val="EAEAEA"/>
                </a:highlight>
                <a:latin typeface="Times New Roman"/>
                <a:ea typeface="Times New Roman"/>
                <a:cs typeface="Times New Roman"/>
                <a:sym typeface="Times New Roman"/>
              </a:rPr>
              <a:t> </a:t>
            </a:r>
            <a:endParaRPr sz="1500">
              <a:solidFill>
                <a:srgbClr val="C29B40"/>
              </a:solidFill>
              <a:highlight>
                <a:srgbClr val="EAEAEA"/>
              </a:highlight>
              <a:latin typeface="Times New Roman"/>
              <a:ea typeface="Times New Roman"/>
              <a:cs typeface="Times New Roman"/>
              <a:sym typeface="Times New Roman"/>
            </a:endParaRPr>
          </a:p>
          <a:p>
            <a:pPr indent="0" lvl="0" marL="0" rtl="0" algn="l">
              <a:spcBef>
                <a:spcPts val="0"/>
              </a:spcBef>
              <a:spcAft>
                <a:spcPts val="1200"/>
              </a:spcAft>
              <a:buNone/>
            </a:pPr>
            <a:r>
              <a:t/>
            </a:r>
            <a:endParaRPr>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AEAEA"/>
        </a:solidFill>
      </p:bgPr>
    </p:bg>
    <p:spTree>
      <p:nvGrpSpPr>
        <p:cNvPr id="157" name="Shape 157"/>
        <p:cNvGrpSpPr/>
        <p:nvPr/>
      </p:nvGrpSpPr>
      <p:grpSpPr>
        <a:xfrm>
          <a:off x="0" y="0"/>
          <a:ext cx="0" cy="0"/>
          <a:chOff x="0" y="0"/>
          <a:chExt cx="0" cy="0"/>
        </a:xfrm>
      </p:grpSpPr>
      <p:sp>
        <p:nvSpPr>
          <p:cNvPr id="158" name="Google Shape;158;p26"/>
          <p:cNvSpPr txBox="1"/>
          <p:nvPr>
            <p:ph type="title"/>
          </p:nvPr>
        </p:nvSpPr>
        <p:spPr>
          <a:xfrm>
            <a:off x="67700" y="644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002349"/>
                </a:solidFill>
                <a:latin typeface="Times New Roman"/>
                <a:ea typeface="Times New Roman"/>
                <a:cs typeface="Times New Roman"/>
                <a:sym typeface="Times New Roman"/>
              </a:rPr>
              <a:t>Issues Affecting the Problem Continued…</a:t>
            </a:r>
            <a:endParaRPr b="1" sz="3020">
              <a:solidFill>
                <a:srgbClr val="002349"/>
              </a:solidFill>
              <a:latin typeface="Times New Roman"/>
              <a:ea typeface="Times New Roman"/>
              <a:cs typeface="Times New Roman"/>
              <a:sym typeface="Times New Roman"/>
            </a:endParaRPr>
          </a:p>
        </p:txBody>
      </p:sp>
      <p:sp>
        <p:nvSpPr>
          <p:cNvPr id="159" name="Google Shape;159;p26"/>
          <p:cNvSpPr txBox="1"/>
          <p:nvPr>
            <p:ph idx="1" type="body"/>
          </p:nvPr>
        </p:nvSpPr>
        <p:spPr>
          <a:xfrm>
            <a:off x="156150" y="637100"/>
            <a:ext cx="8852400" cy="4359900"/>
          </a:xfrm>
          <a:prstGeom prst="rect">
            <a:avLst/>
          </a:prstGeom>
          <a:solidFill>
            <a:srgbClr val="EAEAEA"/>
          </a:solidFill>
        </p:spPr>
        <p:txBody>
          <a:bodyPr anchorCtr="0" anchor="t" bIns="91425" lIns="91425" spcFirstLastPara="1" rIns="91425" wrap="square" tIns="91425">
            <a:normAutofit/>
          </a:bodyPr>
          <a:lstStyle/>
          <a:p>
            <a:pPr indent="0" lvl="0" marL="0" rtl="0" algn="l">
              <a:spcBef>
                <a:spcPts val="0"/>
              </a:spcBef>
              <a:spcAft>
                <a:spcPts val="0"/>
              </a:spcAft>
              <a:buNone/>
            </a:pPr>
            <a:r>
              <a:rPr b="1" lang="en" sz="1400">
                <a:solidFill>
                  <a:srgbClr val="002349"/>
                </a:solidFill>
                <a:highlight>
                  <a:srgbClr val="EAEAEA"/>
                </a:highlight>
                <a:latin typeface="Times New Roman"/>
                <a:ea typeface="Times New Roman"/>
                <a:cs typeface="Times New Roman"/>
                <a:sym typeface="Times New Roman"/>
              </a:rPr>
              <a:t>Communication Channels</a:t>
            </a:r>
            <a:r>
              <a:rPr lang="en" sz="1400">
                <a:solidFill>
                  <a:srgbClr val="002349"/>
                </a:solidFill>
                <a:highlight>
                  <a:srgbClr val="EAEAEA"/>
                </a:highlight>
                <a:latin typeface="Times New Roman"/>
                <a:ea typeface="Times New Roman"/>
                <a:cs typeface="Times New Roman"/>
                <a:sym typeface="Times New Roman"/>
              </a:rPr>
              <a:t> - </a:t>
            </a:r>
            <a:r>
              <a:rPr lang="en" sz="1200">
                <a:solidFill>
                  <a:srgbClr val="C29B40"/>
                </a:solidFill>
                <a:latin typeface="Times New Roman"/>
                <a:ea typeface="Times New Roman"/>
                <a:cs typeface="Times New Roman"/>
                <a:sym typeface="Times New Roman"/>
              </a:rPr>
              <a:t>Emily relies on word-of-mouth referrals </a:t>
            </a:r>
            <a:r>
              <a:rPr lang="en" sz="1200">
                <a:solidFill>
                  <a:srgbClr val="002349"/>
                </a:solidFill>
                <a:latin typeface="Times New Roman"/>
                <a:ea typeface="Times New Roman"/>
                <a:cs typeface="Times New Roman"/>
                <a:sym typeface="Times New Roman"/>
              </a:rPr>
              <a:t>(problem)</a:t>
            </a:r>
            <a:r>
              <a:rPr lang="en" sz="1200">
                <a:solidFill>
                  <a:srgbClr val="C29B40"/>
                </a:solidFill>
                <a:latin typeface="Times New Roman"/>
                <a:ea typeface="Times New Roman"/>
                <a:cs typeface="Times New Roman"/>
                <a:sym typeface="Times New Roman"/>
              </a:rPr>
              <a:t> which works, but her likely referral base is going to be similarly situated and not in the position to buy a new house </a:t>
            </a:r>
            <a:r>
              <a:rPr lang="en" sz="1200">
                <a:solidFill>
                  <a:srgbClr val="002349"/>
                </a:solidFill>
                <a:latin typeface="Times New Roman"/>
                <a:ea typeface="Times New Roman"/>
                <a:cs typeface="Times New Roman"/>
                <a:sym typeface="Times New Roman"/>
              </a:rPr>
              <a:t>(issue)</a:t>
            </a:r>
            <a:r>
              <a:rPr lang="en" sz="1200">
                <a:solidFill>
                  <a:srgbClr val="C29B40"/>
                </a:solidFill>
                <a:latin typeface="Times New Roman"/>
                <a:ea typeface="Times New Roman"/>
                <a:cs typeface="Times New Roman"/>
                <a:sym typeface="Times New Roman"/>
              </a:rPr>
              <a:t>. She needs to focus on revamping her avenues and expanding her network to go after the buyers that she is looking for. Since luxury real estate is a highly desirable and competitive market, we must first look at who is in the market for luxury homes? </a:t>
            </a:r>
            <a:endParaRPr sz="1200">
              <a:solidFill>
                <a:srgbClr val="C29B40"/>
              </a:solidFill>
              <a:latin typeface="Times New Roman"/>
              <a:ea typeface="Times New Roman"/>
              <a:cs typeface="Times New Roman"/>
              <a:sym typeface="Times New Roman"/>
            </a:endParaRPr>
          </a:p>
          <a:p>
            <a:pPr indent="-304800" lvl="0" marL="457200" rtl="0" algn="l">
              <a:spcBef>
                <a:spcPts val="1200"/>
              </a:spcBef>
              <a:spcAft>
                <a:spcPts val="0"/>
              </a:spcAft>
              <a:buClr>
                <a:srgbClr val="C29B40"/>
              </a:buClr>
              <a:buSzPts val="1200"/>
              <a:buFont typeface="Times New Roman"/>
              <a:buChar char="●"/>
            </a:pPr>
            <a:r>
              <a:rPr lang="en" sz="1200">
                <a:solidFill>
                  <a:srgbClr val="002349"/>
                </a:solidFill>
                <a:latin typeface="Times New Roman"/>
                <a:ea typeface="Times New Roman"/>
                <a:cs typeface="Times New Roman"/>
                <a:sym typeface="Times New Roman"/>
              </a:rPr>
              <a:t>Smaller homes are becoming more popular among luxury homebuyers and cheaper. In 2022, they sold 19% faster than larger ones. This research suggests that affluent buyers may not need the extra square footage due to their busy lifestyles which means that downsizing might become the new normal with increasing home prices</a:t>
            </a:r>
            <a:r>
              <a:rPr lang="en" sz="1200">
                <a:solidFill>
                  <a:schemeClr val="dk1"/>
                </a:solidFill>
                <a:latin typeface="Times New Roman"/>
                <a:ea typeface="Times New Roman"/>
                <a:cs typeface="Times New Roman"/>
                <a:sym typeface="Times New Roman"/>
              </a:rPr>
              <a:t> </a:t>
            </a:r>
            <a:r>
              <a:rPr lang="en" sz="1200">
                <a:solidFill>
                  <a:srgbClr val="C29B40"/>
                </a:solidFill>
                <a:highlight>
                  <a:srgbClr val="EAEAEA"/>
                </a:highlight>
                <a:latin typeface="Times New Roman"/>
                <a:ea typeface="Times New Roman"/>
                <a:cs typeface="Times New Roman"/>
                <a:sym typeface="Times New Roman"/>
              </a:rPr>
              <a:t>(Pacaso, 2023)</a:t>
            </a:r>
            <a:r>
              <a:rPr lang="en" sz="1200">
                <a:solidFill>
                  <a:srgbClr val="002349"/>
                </a:solidFill>
                <a:highlight>
                  <a:srgbClr val="EAEAEA"/>
                </a:highlight>
                <a:latin typeface="Times New Roman"/>
                <a:ea typeface="Times New Roman"/>
                <a:cs typeface="Times New Roman"/>
                <a:sym typeface="Times New Roman"/>
              </a:rPr>
              <a:t>.</a:t>
            </a:r>
            <a:r>
              <a:rPr lang="en" sz="1200">
                <a:solidFill>
                  <a:srgbClr val="C29B40"/>
                </a:solidFill>
                <a:highlight>
                  <a:srgbClr val="EAEAEA"/>
                </a:highlight>
                <a:latin typeface="Times New Roman"/>
                <a:ea typeface="Times New Roman"/>
                <a:cs typeface="Times New Roman"/>
                <a:sym typeface="Times New Roman"/>
              </a:rPr>
              <a:t> </a:t>
            </a:r>
            <a:endParaRPr sz="1200">
              <a:solidFill>
                <a:srgbClr val="C29B40"/>
              </a:solidFill>
              <a:highlight>
                <a:srgbClr val="EAEAEA"/>
              </a:highlight>
              <a:latin typeface="Times New Roman"/>
              <a:ea typeface="Times New Roman"/>
              <a:cs typeface="Times New Roman"/>
              <a:sym typeface="Times New Roman"/>
            </a:endParaRPr>
          </a:p>
          <a:p>
            <a:pPr indent="0" lvl="0" marL="457200" rtl="0" algn="l">
              <a:spcBef>
                <a:spcPts val="0"/>
              </a:spcBef>
              <a:spcAft>
                <a:spcPts val="0"/>
              </a:spcAft>
              <a:buNone/>
            </a:pPr>
            <a:r>
              <a:t/>
            </a:r>
            <a:endParaRPr sz="1200">
              <a:solidFill>
                <a:srgbClr val="C29B40"/>
              </a:solidFill>
              <a:highlight>
                <a:srgbClr val="EAEAEA"/>
              </a:highlight>
              <a:latin typeface="Times New Roman"/>
              <a:ea typeface="Times New Roman"/>
              <a:cs typeface="Times New Roman"/>
              <a:sym typeface="Times New Roman"/>
            </a:endParaRPr>
          </a:p>
          <a:p>
            <a:pPr indent="0" lvl="0" marL="0" rtl="0" algn="l">
              <a:spcBef>
                <a:spcPts val="0"/>
              </a:spcBef>
              <a:spcAft>
                <a:spcPts val="0"/>
              </a:spcAft>
              <a:buNone/>
            </a:pPr>
            <a:r>
              <a:rPr b="1" lang="en" sz="1400">
                <a:solidFill>
                  <a:srgbClr val="002349"/>
                </a:solidFill>
                <a:highlight>
                  <a:srgbClr val="EAEAEA"/>
                </a:highlight>
                <a:latin typeface="Times New Roman"/>
                <a:ea typeface="Times New Roman"/>
                <a:cs typeface="Times New Roman"/>
                <a:sym typeface="Times New Roman"/>
              </a:rPr>
              <a:t>Attracting Digital Natives Through Mobile-Friendly Websites</a:t>
            </a:r>
            <a:r>
              <a:rPr lang="en" sz="1400">
                <a:solidFill>
                  <a:srgbClr val="002349"/>
                </a:solidFill>
                <a:highlight>
                  <a:srgbClr val="EAEAEA"/>
                </a:highlight>
                <a:latin typeface="Times New Roman"/>
                <a:ea typeface="Times New Roman"/>
                <a:cs typeface="Times New Roman"/>
                <a:sym typeface="Times New Roman"/>
              </a:rPr>
              <a:t> -</a:t>
            </a:r>
            <a:r>
              <a:rPr lang="en" sz="1400">
                <a:solidFill>
                  <a:srgbClr val="C29B40"/>
                </a:solidFill>
                <a:highlight>
                  <a:srgbClr val="EAEAEA"/>
                </a:highlight>
                <a:latin typeface="Times New Roman"/>
                <a:ea typeface="Times New Roman"/>
                <a:cs typeface="Times New Roman"/>
                <a:sym typeface="Times New Roman"/>
              </a:rPr>
              <a:t> </a:t>
            </a:r>
            <a:r>
              <a:rPr lang="en" sz="1200">
                <a:solidFill>
                  <a:srgbClr val="C29B40"/>
                </a:solidFill>
                <a:latin typeface="Times New Roman"/>
                <a:ea typeface="Times New Roman"/>
                <a:cs typeface="Times New Roman"/>
                <a:sym typeface="Times New Roman"/>
              </a:rPr>
              <a:t>People are using technology where you buy/sell and are no longer building a relationship with a realtor thus reducing the agent commission </a:t>
            </a:r>
            <a:r>
              <a:rPr lang="en" sz="1200">
                <a:solidFill>
                  <a:srgbClr val="002349"/>
                </a:solidFill>
                <a:latin typeface="Times New Roman"/>
                <a:ea typeface="Times New Roman"/>
                <a:cs typeface="Times New Roman"/>
                <a:sym typeface="Times New Roman"/>
              </a:rPr>
              <a:t>(problem)</a:t>
            </a:r>
            <a:r>
              <a:rPr lang="en" sz="1200">
                <a:solidFill>
                  <a:srgbClr val="C29B40"/>
                </a:solidFill>
                <a:latin typeface="Times New Roman"/>
                <a:ea typeface="Times New Roman"/>
                <a:cs typeface="Times New Roman"/>
                <a:sym typeface="Times New Roman"/>
              </a:rPr>
              <a:t>, in order to sell to millennials, Emily must compete with newer and more innovative methods of real estate from third parties </a:t>
            </a:r>
            <a:r>
              <a:rPr lang="en" sz="1200">
                <a:solidFill>
                  <a:srgbClr val="002349"/>
                </a:solidFill>
                <a:latin typeface="Times New Roman"/>
                <a:ea typeface="Times New Roman"/>
                <a:cs typeface="Times New Roman"/>
                <a:sym typeface="Times New Roman"/>
              </a:rPr>
              <a:t>(issue)</a:t>
            </a:r>
            <a:r>
              <a:rPr lang="en" sz="1200">
                <a:solidFill>
                  <a:srgbClr val="C29B40"/>
                </a:solidFill>
                <a:latin typeface="Times New Roman"/>
                <a:ea typeface="Times New Roman"/>
                <a:cs typeface="Times New Roman"/>
                <a:sym typeface="Times New Roman"/>
              </a:rPr>
              <a:t>. Apps and websites such as</a:t>
            </a:r>
            <a:r>
              <a:rPr lang="en" sz="1200">
                <a:solidFill>
                  <a:schemeClr val="dk1"/>
                </a:solidFill>
                <a:latin typeface="Times New Roman"/>
                <a:ea typeface="Times New Roman"/>
                <a:cs typeface="Times New Roman"/>
                <a:sym typeface="Times New Roman"/>
              </a:rPr>
              <a:t> </a:t>
            </a:r>
            <a:r>
              <a:rPr lang="en" sz="12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realtor.com</a:t>
            </a:r>
            <a:r>
              <a:rPr lang="en" sz="1200">
                <a:solidFill>
                  <a:schemeClr val="dk1"/>
                </a:solidFill>
                <a:latin typeface="Times New Roman"/>
                <a:ea typeface="Times New Roman"/>
                <a:cs typeface="Times New Roman"/>
                <a:sym typeface="Times New Roman"/>
              </a:rPr>
              <a:t>, </a:t>
            </a:r>
            <a:r>
              <a:rPr lang="en" sz="1200" u="sng">
                <a:solidFill>
                  <a:srgbClr val="1155CC"/>
                </a:solidFill>
                <a:latin typeface="Times New Roman"/>
                <a:ea typeface="Times New Roman"/>
                <a:cs typeface="Times New Roman"/>
                <a:sym typeface="Times New Roman"/>
                <a:hlinkClick r:id="rId4">
                  <a:extLst>
                    <a:ext uri="{A12FA001-AC4F-418D-AE19-62706E023703}">
                      <ahyp:hlinkClr val="tx"/>
                    </a:ext>
                  </a:extLst>
                </a:hlinkClick>
              </a:rPr>
              <a:t>help-u-sell.com</a:t>
            </a:r>
            <a:r>
              <a:rPr lang="en" sz="1200">
                <a:solidFill>
                  <a:schemeClr val="dk1"/>
                </a:solidFill>
                <a:latin typeface="Times New Roman"/>
                <a:ea typeface="Times New Roman"/>
                <a:cs typeface="Times New Roman"/>
                <a:sym typeface="Times New Roman"/>
              </a:rPr>
              <a:t>,</a:t>
            </a:r>
            <a:r>
              <a:rPr lang="en" sz="1200">
                <a:solidFill>
                  <a:srgbClr val="C29B40"/>
                </a:solidFill>
                <a:latin typeface="Times New Roman"/>
                <a:ea typeface="Times New Roman"/>
                <a:cs typeface="Times New Roman"/>
                <a:sym typeface="Times New Roman"/>
              </a:rPr>
              <a:t> and other flat fee real estate sellers promote how to find what you’re looking for without having to pay the high-end real estate commissions. Clearly, the digital landscape is rapidly changing things which could create potential consequences for Emily. Let’s examine what percentage of homebuyers are using new technology. </a:t>
            </a:r>
            <a:endParaRPr sz="1200">
              <a:solidFill>
                <a:srgbClr val="C29B40"/>
              </a:solidFill>
              <a:latin typeface="Times New Roman"/>
              <a:ea typeface="Times New Roman"/>
              <a:cs typeface="Times New Roman"/>
              <a:sym typeface="Times New Roman"/>
            </a:endParaRPr>
          </a:p>
          <a:p>
            <a:pPr indent="-304800" lvl="0" marL="457200" rtl="0" algn="l">
              <a:spcBef>
                <a:spcPts val="1200"/>
              </a:spcBef>
              <a:spcAft>
                <a:spcPts val="0"/>
              </a:spcAft>
              <a:buClr>
                <a:srgbClr val="C29B40"/>
              </a:buClr>
              <a:buSzPts val="1200"/>
              <a:buFont typeface="Times New Roman"/>
              <a:buChar char="●"/>
            </a:pPr>
            <a:r>
              <a:rPr lang="en" sz="700">
                <a:solidFill>
                  <a:srgbClr val="002349"/>
                </a:solidFill>
                <a:highlight>
                  <a:srgbClr val="EAEAEA"/>
                </a:highlight>
                <a:latin typeface="Times New Roman"/>
                <a:ea typeface="Times New Roman"/>
                <a:cs typeface="Times New Roman"/>
                <a:sym typeface="Times New Roman"/>
              </a:rPr>
              <a:t> </a:t>
            </a:r>
            <a:r>
              <a:rPr lang="en" sz="1200">
                <a:solidFill>
                  <a:srgbClr val="002349"/>
                </a:solidFill>
                <a:highlight>
                  <a:srgbClr val="EAEAEA"/>
                </a:highlight>
                <a:latin typeface="Times New Roman"/>
                <a:ea typeface="Times New Roman"/>
                <a:cs typeface="Times New Roman"/>
                <a:sym typeface="Times New Roman"/>
              </a:rPr>
              <a:t>According to the NAR, “95% of homebuyers of all age groups used the internet during their home search, and just over half found the property they would eventually purchase online”</a:t>
            </a:r>
            <a:r>
              <a:rPr lang="en" sz="1200">
                <a:solidFill>
                  <a:schemeClr val="dk1"/>
                </a:solidFill>
                <a:highlight>
                  <a:srgbClr val="EAEAEA"/>
                </a:highlight>
                <a:latin typeface="Times New Roman"/>
                <a:ea typeface="Times New Roman"/>
                <a:cs typeface="Times New Roman"/>
                <a:sym typeface="Times New Roman"/>
              </a:rPr>
              <a:t> </a:t>
            </a:r>
            <a:r>
              <a:rPr lang="en" sz="1200">
                <a:solidFill>
                  <a:srgbClr val="C29B40"/>
                </a:solidFill>
                <a:highlight>
                  <a:srgbClr val="EAEAEA"/>
                </a:highlight>
                <a:latin typeface="Times New Roman"/>
                <a:ea typeface="Times New Roman"/>
                <a:cs typeface="Times New Roman"/>
                <a:sym typeface="Times New Roman"/>
              </a:rPr>
              <a:t>(CoreLogic, 2022)</a:t>
            </a:r>
            <a:r>
              <a:rPr lang="en" sz="1200">
                <a:solidFill>
                  <a:srgbClr val="002349"/>
                </a:solidFill>
                <a:highlight>
                  <a:srgbClr val="EAEAEA"/>
                </a:highlight>
                <a:latin typeface="Times New Roman"/>
                <a:ea typeface="Times New Roman"/>
                <a:cs typeface="Times New Roman"/>
                <a:sym typeface="Times New Roman"/>
              </a:rPr>
              <a:t>.</a:t>
            </a:r>
            <a:endParaRPr sz="1200">
              <a:solidFill>
                <a:srgbClr val="002349"/>
              </a:solidFill>
              <a:highlight>
                <a:srgbClr val="EAEAEA"/>
              </a:highlight>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